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73" r:id="rId10"/>
    <p:sldId id="265" r:id="rId11"/>
    <p:sldId id="269" r:id="rId12"/>
    <p:sldId id="279" r:id="rId13"/>
    <p:sldId id="264" r:id="rId14"/>
    <p:sldId id="266" r:id="rId15"/>
    <p:sldId id="267" r:id="rId16"/>
    <p:sldId id="268" r:id="rId17"/>
    <p:sldId id="272" r:id="rId18"/>
    <p:sldId id="274" r:id="rId19"/>
    <p:sldId id="275" r:id="rId20"/>
    <p:sldId id="276" r:id="rId21"/>
    <p:sldId id="278" r:id="rId22"/>
    <p:sldId id="271" r:id="rId23"/>
    <p:sldId id="270" r:id="rId24"/>
    <p:sldId id="27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ABB0F7-4931-F248-8DD9-427D7A8089CC}">
          <p14:sldIdLst>
            <p14:sldId id="256"/>
          </p14:sldIdLst>
        </p14:section>
        <p14:section name="Untitled Section" id="{D01FD7F9-6A83-0742-94DD-6D3599DC4149}">
          <p14:sldIdLst>
            <p14:sldId id="257"/>
            <p14:sldId id="258"/>
            <p14:sldId id="259"/>
            <p14:sldId id="260"/>
            <p14:sldId id="261"/>
            <p14:sldId id="262"/>
            <p14:sldId id="263"/>
            <p14:sldId id="273"/>
            <p14:sldId id="265"/>
            <p14:sldId id="269"/>
            <p14:sldId id="279"/>
            <p14:sldId id="264"/>
            <p14:sldId id="266"/>
            <p14:sldId id="267"/>
            <p14:sldId id="268"/>
            <p14:sldId id="272"/>
            <p14:sldId id="274"/>
            <p14:sldId id="275"/>
            <p14:sldId id="276"/>
            <p14:sldId id="278"/>
            <p14:sldId id="271"/>
            <p14:sldId id="270"/>
            <p14:sldId id="2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13"/>
    <p:restoredTop sz="94651"/>
  </p:normalViewPr>
  <p:slideViewPr>
    <p:cSldViewPr snapToGrid="0" snapToObjects="1">
      <p:cViewPr varScale="1">
        <p:scale>
          <a:sx n="144" d="100"/>
          <a:sy n="144" d="100"/>
        </p:scale>
        <p:origin x="208" y="10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93D74-AC5D-2747-9CEC-B05A982F1A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86DEE4-77AC-F54A-8DDF-4BB854CD85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83EF96-1B01-F84D-912E-40B5D94D76E2}"/>
              </a:ext>
            </a:extLst>
          </p:cNvPr>
          <p:cNvSpPr>
            <a:spLocks noGrp="1"/>
          </p:cNvSpPr>
          <p:nvPr>
            <p:ph type="dt" sz="half" idx="10"/>
          </p:nvPr>
        </p:nvSpPr>
        <p:spPr/>
        <p:txBody>
          <a:bodyPr/>
          <a:lstStyle/>
          <a:p>
            <a:fld id="{B1E81421-88F1-2444-80D9-4D62083D3277}" type="datetimeFigureOut">
              <a:rPr lang="en-US" smtClean="0"/>
              <a:t>9/16/18</a:t>
            </a:fld>
            <a:endParaRPr lang="en-US"/>
          </a:p>
        </p:txBody>
      </p:sp>
      <p:sp>
        <p:nvSpPr>
          <p:cNvPr id="5" name="Footer Placeholder 4">
            <a:extLst>
              <a:ext uri="{FF2B5EF4-FFF2-40B4-BE49-F238E27FC236}">
                <a16:creationId xmlns:a16="http://schemas.microsoft.com/office/drawing/2014/main" id="{EE5CD8B2-9F9E-E348-B9CA-E92BB48F02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F5736-936D-E749-8E4B-1A910E5D0489}"/>
              </a:ext>
            </a:extLst>
          </p:cNvPr>
          <p:cNvSpPr>
            <a:spLocks noGrp="1"/>
          </p:cNvSpPr>
          <p:nvPr>
            <p:ph type="sldNum" sz="quarter" idx="12"/>
          </p:nvPr>
        </p:nvSpPr>
        <p:spPr/>
        <p:txBody>
          <a:bodyPr/>
          <a:lstStyle/>
          <a:p>
            <a:fld id="{D3A00ED8-B559-E840-8F21-186DE4DFB791}" type="slidenum">
              <a:rPr lang="en-US" smtClean="0"/>
              <a:t>‹#›</a:t>
            </a:fld>
            <a:endParaRPr lang="en-US"/>
          </a:p>
        </p:txBody>
      </p:sp>
    </p:spTree>
    <p:extLst>
      <p:ext uri="{BB962C8B-B14F-4D97-AF65-F5344CB8AC3E}">
        <p14:creationId xmlns:p14="http://schemas.microsoft.com/office/powerpoint/2010/main" val="1885484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BBAC0-3FA4-FF4E-9CA6-334387EB34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17603F-C11F-F346-96D0-B9D544E361F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2E3CF4-567F-8D42-8514-E6104B8622B0}"/>
              </a:ext>
            </a:extLst>
          </p:cNvPr>
          <p:cNvSpPr>
            <a:spLocks noGrp="1"/>
          </p:cNvSpPr>
          <p:nvPr>
            <p:ph type="dt" sz="half" idx="10"/>
          </p:nvPr>
        </p:nvSpPr>
        <p:spPr/>
        <p:txBody>
          <a:bodyPr/>
          <a:lstStyle/>
          <a:p>
            <a:fld id="{B1E81421-88F1-2444-80D9-4D62083D3277}" type="datetimeFigureOut">
              <a:rPr lang="en-US" smtClean="0"/>
              <a:t>9/16/18</a:t>
            </a:fld>
            <a:endParaRPr lang="en-US"/>
          </a:p>
        </p:txBody>
      </p:sp>
      <p:sp>
        <p:nvSpPr>
          <p:cNvPr id="5" name="Footer Placeholder 4">
            <a:extLst>
              <a:ext uri="{FF2B5EF4-FFF2-40B4-BE49-F238E27FC236}">
                <a16:creationId xmlns:a16="http://schemas.microsoft.com/office/drawing/2014/main" id="{E26CC815-8F70-0242-A180-F57B087669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25C4C8-9764-344C-91E9-3892EDBCD780}"/>
              </a:ext>
            </a:extLst>
          </p:cNvPr>
          <p:cNvSpPr>
            <a:spLocks noGrp="1"/>
          </p:cNvSpPr>
          <p:nvPr>
            <p:ph type="sldNum" sz="quarter" idx="12"/>
          </p:nvPr>
        </p:nvSpPr>
        <p:spPr/>
        <p:txBody>
          <a:bodyPr/>
          <a:lstStyle/>
          <a:p>
            <a:fld id="{D3A00ED8-B559-E840-8F21-186DE4DFB791}" type="slidenum">
              <a:rPr lang="en-US" smtClean="0"/>
              <a:t>‹#›</a:t>
            </a:fld>
            <a:endParaRPr lang="en-US"/>
          </a:p>
        </p:txBody>
      </p:sp>
    </p:spTree>
    <p:extLst>
      <p:ext uri="{BB962C8B-B14F-4D97-AF65-F5344CB8AC3E}">
        <p14:creationId xmlns:p14="http://schemas.microsoft.com/office/powerpoint/2010/main" val="2641905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A2E582-A9E3-024E-82ED-4E879C3721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0F5724-CC81-654A-81C6-A342AD9A010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2CFF8B-ED5B-3C45-BD3F-FAD2BC0F8E8F}"/>
              </a:ext>
            </a:extLst>
          </p:cNvPr>
          <p:cNvSpPr>
            <a:spLocks noGrp="1"/>
          </p:cNvSpPr>
          <p:nvPr>
            <p:ph type="dt" sz="half" idx="10"/>
          </p:nvPr>
        </p:nvSpPr>
        <p:spPr/>
        <p:txBody>
          <a:bodyPr/>
          <a:lstStyle/>
          <a:p>
            <a:fld id="{B1E81421-88F1-2444-80D9-4D62083D3277}" type="datetimeFigureOut">
              <a:rPr lang="en-US" smtClean="0"/>
              <a:t>9/16/18</a:t>
            </a:fld>
            <a:endParaRPr lang="en-US"/>
          </a:p>
        </p:txBody>
      </p:sp>
      <p:sp>
        <p:nvSpPr>
          <p:cNvPr id="5" name="Footer Placeholder 4">
            <a:extLst>
              <a:ext uri="{FF2B5EF4-FFF2-40B4-BE49-F238E27FC236}">
                <a16:creationId xmlns:a16="http://schemas.microsoft.com/office/drawing/2014/main" id="{A8975083-7857-AE4B-8F71-57B665543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569163-36DF-1B47-A8CF-44CE5562DBBA}"/>
              </a:ext>
            </a:extLst>
          </p:cNvPr>
          <p:cNvSpPr>
            <a:spLocks noGrp="1"/>
          </p:cNvSpPr>
          <p:nvPr>
            <p:ph type="sldNum" sz="quarter" idx="12"/>
          </p:nvPr>
        </p:nvSpPr>
        <p:spPr/>
        <p:txBody>
          <a:bodyPr/>
          <a:lstStyle/>
          <a:p>
            <a:fld id="{D3A00ED8-B559-E840-8F21-186DE4DFB791}" type="slidenum">
              <a:rPr lang="en-US" smtClean="0"/>
              <a:t>‹#›</a:t>
            </a:fld>
            <a:endParaRPr lang="en-US"/>
          </a:p>
        </p:txBody>
      </p:sp>
    </p:spTree>
    <p:extLst>
      <p:ext uri="{BB962C8B-B14F-4D97-AF65-F5344CB8AC3E}">
        <p14:creationId xmlns:p14="http://schemas.microsoft.com/office/powerpoint/2010/main" val="428871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5026F-2F56-1947-9225-A32860BC6C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5E6675-6AE6-C24D-98F6-458F068C02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2C889B-B1D4-1F4A-8A3D-FE3068AA9FCF}"/>
              </a:ext>
            </a:extLst>
          </p:cNvPr>
          <p:cNvSpPr>
            <a:spLocks noGrp="1"/>
          </p:cNvSpPr>
          <p:nvPr>
            <p:ph type="dt" sz="half" idx="10"/>
          </p:nvPr>
        </p:nvSpPr>
        <p:spPr/>
        <p:txBody>
          <a:bodyPr/>
          <a:lstStyle/>
          <a:p>
            <a:fld id="{B1E81421-88F1-2444-80D9-4D62083D3277}" type="datetimeFigureOut">
              <a:rPr lang="en-US" smtClean="0"/>
              <a:t>9/16/18</a:t>
            </a:fld>
            <a:endParaRPr lang="en-US"/>
          </a:p>
        </p:txBody>
      </p:sp>
      <p:sp>
        <p:nvSpPr>
          <p:cNvPr id="5" name="Footer Placeholder 4">
            <a:extLst>
              <a:ext uri="{FF2B5EF4-FFF2-40B4-BE49-F238E27FC236}">
                <a16:creationId xmlns:a16="http://schemas.microsoft.com/office/drawing/2014/main" id="{777E73DB-9FC1-6945-9105-D4E6197696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F64789-9AA2-3A4C-837D-CB0B6AD3377A}"/>
              </a:ext>
            </a:extLst>
          </p:cNvPr>
          <p:cNvSpPr>
            <a:spLocks noGrp="1"/>
          </p:cNvSpPr>
          <p:nvPr>
            <p:ph type="sldNum" sz="quarter" idx="12"/>
          </p:nvPr>
        </p:nvSpPr>
        <p:spPr/>
        <p:txBody>
          <a:bodyPr/>
          <a:lstStyle/>
          <a:p>
            <a:fld id="{D3A00ED8-B559-E840-8F21-186DE4DFB791}" type="slidenum">
              <a:rPr lang="en-US" smtClean="0"/>
              <a:t>‹#›</a:t>
            </a:fld>
            <a:endParaRPr lang="en-US"/>
          </a:p>
        </p:txBody>
      </p:sp>
    </p:spTree>
    <p:extLst>
      <p:ext uri="{BB962C8B-B14F-4D97-AF65-F5344CB8AC3E}">
        <p14:creationId xmlns:p14="http://schemas.microsoft.com/office/powerpoint/2010/main" val="857791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10F88-AF1D-EA47-80E2-87ACCD98FF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00847E-9C42-FC48-A3DE-F78402129B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EEA80BB-1D83-0E46-991D-0D8B1DF8F1B7}"/>
              </a:ext>
            </a:extLst>
          </p:cNvPr>
          <p:cNvSpPr>
            <a:spLocks noGrp="1"/>
          </p:cNvSpPr>
          <p:nvPr>
            <p:ph type="dt" sz="half" idx="10"/>
          </p:nvPr>
        </p:nvSpPr>
        <p:spPr/>
        <p:txBody>
          <a:bodyPr/>
          <a:lstStyle/>
          <a:p>
            <a:fld id="{B1E81421-88F1-2444-80D9-4D62083D3277}" type="datetimeFigureOut">
              <a:rPr lang="en-US" smtClean="0"/>
              <a:t>9/16/18</a:t>
            </a:fld>
            <a:endParaRPr lang="en-US"/>
          </a:p>
        </p:txBody>
      </p:sp>
      <p:sp>
        <p:nvSpPr>
          <p:cNvPr id="5" name="Footer Placeholder 4">
            <a:extLst>
              <a:ext uri="{FF2B5EF4-FFF2-40B4-BE49-F238E27FC236}">
                <a16:creationId xmlns:a16="http://schemas.microsoft.com/office/drawing/2014/main" id="{72883DC8-3F36-6E4E-83A3-4F8698227D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B2C290-6277-FF45-87B0-AC6879AEF0A1}"/>
              </a:ext>
            </a:extLst>
          </p:cNvPr>
          <p:cNvSpPr>
            <a:spLocks noGrp="1"/>
          </p:cNvSpPr>
          <p:nvPr>
            <p:ph type="sldNum" sz="quarter" idx="12"/>
          </p:nvPr>
        </p:nvSpPr>
        <p:spPr/>
        <p:txBody>
          <a:bodyPr/>
          <a:lstStyle/>
          <a:p>
            <a:fld id="{D3A00ED8-B559-E840-8F21-186DE4DFB791}" type="slidenum">
              <a:rPr lang="en-US" smtClean="0"/>
              <a:t>‹#›</a:t>
            </a:fld>
            <a:endParaRPr lang="en-US"/>
          </a:p>
        </p:txBody>
      </p:sp>
    </p:spTree>
    <p:extLst>
      <p:ext uri="{BB962C8B-B14F-4D97-AF65-F5344CB8AC3E}">
        <p14:creationId xmlns:p14="http://schemas.microsoft.com/office/powerpoint/2010/main" val="4281293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F4581-99F6-C340-9A19-D6F841845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01104F-A930-4849-A609-9C3A1A6950F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FBB43B-6D94-C645-AFB9-A6589D96686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3B40DA-22E3-B84D-9201-66C7757CB2B5}"/>
              </a:ext>
            </a:extLst>
          </p:cNvPr>
          <p:cNvSpPr>
            <a:spLocks noGrp="1"/>
          </p:cNvSpPr>
          <p:nvPr>
            <p:ph type="dt" sz="half" idx="10"/>
          </p:nvPr>
        </p:nvSpPr>
        <p:spPr/>
        <p:txBody>
          <a:bodyPr/>
          <a:lstStyle/>
          <a:p>
            <a:fld id="{B1E81421-88F1-2444-80D9-4D62083D3277}" type="datetimeFigureOut">
              <a:rPr lang="en-US" smtClean="0"/>
              <a:t>9/16/18</a:t>
            </a:fld>
            <a:endParaRPr lang="en-US"/>
          </a:p>
        </p:txBody>
      </p:sp>
      <p:sp>
        <p:nvSpPr>
          <p:cNvPr id="6" name="Footer Placeholder 5">
            <a:extLst>
              <a:ext uri="{FF2B5EF4-FFF2-40B4-BE49-F238E27FC236}">
                <a16:creationId xmlns:a16="http://schemas.microsoft.com/office/drawing/2014/main" id="{6826C81A-FC1F-0F49-A081-D7401C4C4D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2DC079-30C9-4545-8C52-B9BCE4D57169}"/>
              </a:ext>
            </a:extLst>
          </p:cNvPr>
          <p:cNvSpPr>
            <a:spLocks noGrp="1"/>
          </p:cNvSpPr>
          <p:nvPr>
            <p:ph type="sldNum" sz="quarter" idx="12"/>
          </p:nvPr>
        </p:nvSpPr>
        <p:spPr/>
        <p:txBody>
          <a:bodyPr/>
          <a:lstStyle/>
          <a:p>
            <a:fld id="{D3A00ED8-B559-E840-8F21-186DE4DFB791}" type="slidenum">
              <a:rPr lang="en-US" smtClean="0"/>
              <a:t>‹#›</a:t>
            </a:fld>
            <a:endParaRPr lang="en-US"/>
          </a:p>
        </p:txBody>
      </p:sp>
    </p:spTree>
    <p:extLst>
      <p:ext uri="{BB962C8B-B14F-4D97-AF65-F5344CB8AC3E}">
        <p14:creationId xmlns:p14="http://schemas.microsoft.com/office/powerpoint/2010/main" val="4084450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34708-8458-874B-8159-A3983422D2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4C37DF-CEED-6F49-A7AD-A6B7B98B36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D8E41D2-700A-7C45-B722-D16BB110385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1F68D3-FE14-3F41-9BDF-607FF43BB6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BB23C06-48DF-C843-AD3F-A9409298D4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9225C9-4738-B64F-A933-7D46DF751544}"/>
              </a:ext>
            </a:extLst>
          </p:cNvPr>
          <p:cNvSpPr>
            <a:spLocks noGrp="1"/>
          </p:cNvSpPr>
          <p:nvPr>
            <p:ph type="dt" sz="half" idx="10"/>
          </p:nvPr>
        </p:nvSpPr>
        <p:spPr/>
        <p:txBody>
          <a:bodyPr/>
          <a:lstStyle/>
          <a:p>
            <a:fld id="{B1E81421-88F1-2444-80D9-4D62083D3277}" type="datetimeFigureOut">
              <a:rPr lang="en-US" smtClean="0"/>
              <a:t>9/16/18</a:t>
            </a:fld>
            <a:endParaRPr lang="en-US"/>
          </a:p>
        </p:txBody>
      </p:sp>
      <p:sp>
        <p:nvSpPr>
          <p:cNvPr id="8" name="Footer Placeholder 7">
            <a:extLst>
              <a:ext uri="{FF2B5EF4-FFF2-40B4-BE49-F238E27FC236}">
                <a16:creationId xmlns:a16="http://schemas.microsoft.com/office/drawing/2014/main" id="{0D0C6A0C-5916-F246-8853-3469D55E05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F101D7-FB4D-784F-B17C-50E8954C4152}"/>
              </a:ext>
            </a:extLst>
          </p:cNvPr>
          <p:cNvSpPr>
            <a:spLocks noGrp="1"/>
          </p:cNvSpPr>
          <p:nvPr>
            <p:ph type="sldNum" sz="quarter" idx="12"/>
          </p:nvPr>
        </p:nvSpPr>
        <p:spPr/>
        <p:txBody>
          <a:bodyPr/>
          <a:lstStyle/>
          <a:p>
            <a:fld id="{D3A00ED8-B559-E840-8F21-186DE4DFB791}" type="slidenum">
              <a:rPr lang="en-US" smtClean="0"/>
              <a:t>‹#›</a:t>
            </a:fld>
            <a:endParaRPr lang="en-US"/>
          </a:p>
        </p:txBody>
      </p:sp>
    </p:spTree>
    <p:extLst>
      <p:ext uri="{BB962C8B-B14F-4D97-AF65-F5344CB8AC3E}">
        <p14:creationId xmlns:p14="http://schemas.microsoft.com/office/powerpoint/2010/main" val="4192634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FFC86-83E7-E641-A0A8-1B30FAAB02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32A5E6-3725-0945-A783-F7101C524B28}"/>
              </a:ext>
            </a:extLst>
          </p:cNvPr>
          <p:cNvSpPr>
            <a:spLocks noGrp="1"/>
          </p:cNvSpPr>
          <p:nvPr>
            <p:ph type="dt" sz="half" idx="10"/>
          </p:nvPr>
        </p:nvSpPr>
        <p:spPr/>
        <p:txBody>
          <a:bodyPr/>
          <a:lstStyle/>
          <a:p>
            <a:fld id="{B1E81421-88F1-2444-80D9-4D62083D3277}" type="datetimeFigureOut">
              <a:rPr lang="en-US" smtClean="0"/>
              <a:t>9/16/18</a:t>
            </a:fld>
            <a:endParaRPr lang="en-US"/>
          </a:p>
        </p:txBody>
      </p:sp>
      <p:sp>
        <p:nvSpPr>
          <p:cNvPr id="4" name="Footer Placeholder 3">
            <a:extLst>
              <a:ext uri="{FF2B5EF4-FFF2-40B4-BE49-F238E27FC236}">
                <a16:creationId xmlns:a16="http://schemas.microsoft.com/office/drawing/2014/main" id="{666E6C85-14DE-D64B-AC7F-1096187F26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F5A81F-A311-6B4A-8BA6-FDDD0CBF5B60}"/>
              </a:ext>
            </a:extLst>
          </p:cNvPr>
          <p:cNvSpPr>
            <a:spLocks noGrp="1"/>
          </p:cNvSpPr>
          <p:nvPr>
            <p:ph type="sldNum" sz="quarter" idx="12"/>
          </p:nvPr>
        </p:nvSpPr>
        <p:spPr/>
        <p:txBody>
          <a:bodyPr/>
          <a:lstStyle/>
          <a:p>
            <a:fld id="{D3A00ED8-B559-E840-8F21-186DE4DFB791}" type="slidenum">
              <a:rPr lang="en-US" smtClean="0"/>
              <a:t>‹#›</a:t>
            </a:fld>
            <a:endParaRPr lang="en-US"/>
          </a:p>
        </p:txBody>
      </p:sp>
    </p:spTree>
    <p:extLst>
      <p:ext uri="{BB962C8B-B14F-4D97-AF65-F5344CB8AC3E}">
        <p14:creationId xmlns:p14="http://schemas.microsoft.com/office/powerpoint/2010/main" val="4249162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FC8863-F351-3749-8A9F-88443DCB353E}"/>
              </a:ext>
            </a:extLst>
          </p:cNvPr>
          <p:cNvSpPr>
            <a:spLocks noGrp="1"/>
          </p:cNvSpPr>
          <p:nvPr>
            <p:ph type="dt" sz="half" idx="10"/>
          </p:nvPr>
        </p:nvSpPr>
        <p:spPr/>
        <p:txBody>
          <a:bodyPr/>
          <a:lstStyle/>
          <a:p>
            <a:fld id="{B1E81421-88F1-2444-80D9-4D62083D3277}" type="datetimeFigureOut">
              <a:rPr lang="en-US" smtClean="0"/>
              <a:t>9/16/18</a:t>
            </a:fld>
            <a:endParaRPr lang="en-US"/>
          </a:p>
        </p:txBody>
      </p:sp>
      <p:sp>
        <p:nvSpPr>
          <p:cNvPr id="3" name="Footer Placeholder 2">
            <a:extLst>
              <a:ext uri="{FF2B5EF4-FFF2-40B4-BE49-F238E27FC236}">
                <a16:creationId xmlns:a16="http://schemas.microsoft.com/office/drawing/2014/main" id="{955D6DC8-DC64-3048-A1B0-B46FC108C3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3FC01A-A4F7-EB49-95F5-4EB660FA88BD}"/>
              </a:ext>
            </a:extLst>
          </p:cNvPr>
          <p:cNvSpPr>
            <a:spLocks noGrp="1"/>
          </p:cNvSpPr>
          <p:nvPr>
            <p:ph type="sldNum" sz="quarter" idx="12"/>
          </p:nvPr>
        </p:nvSpPr>
        <p:spPr/>
        <p:txBody>
          <a:bodyPr/>
          <a:lstStyle/>
          <a:p>
            <a:fld id="{D3A00ED8-B559-E840-8F21-186DE4DFB791}" type="slidenum">
              <a:rPr lang="en-US" smtClean="0"/>
              <a:t>‹#›</a:t>
            </a:fld>
            <a:endParaRPr lang="en-US"/>
          </a:p>
        </p:txBody>
      </p:sp>
    </p:spTree>
    <p:extLst>
      <p:ext uri="{BB962C8B-B14F-4D97-AF65-F5344CB8AC3E}">
        <p14:creationId xmlns:p14="http://schemas.microsoft.com/office/powerpoint/2010/main" val="3128501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71425-BC85-3443-83B4-003589F274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9B36A3-F4E1-A542-B758-ABBDBA156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AF827A-E2B2-D840-B279-F669E71BA7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791FA18-6D5D-9945-91C3-44F940399BB2}"/>
              </a:ext>
            </a:extLst>
          </p:cNvPr>
          <p:cNvSpPr>
            <a:spLocks noGrp="1"/>
          </p:cNvSpPr>
          <p:nvPr>
            <p:ph type="dt" sz="half" idx="10"/>
          </p:nvPr>
        </p:nvSpPr>
        <p:spPr/>
        <p:txBody>
          <a:bodyPr/>
          <a:lstStyle/>
          <a:p>
            <a:fld id="{B1E81421-88F1-2444-80D9-4D62083D3277}" type="datetimeFigureOut">
              <a:rPr lang="en-US" smtClean="0"/>
              <a:t>9/16/18</a:t>
            </a:fld>
            <a:endParaRPr lang="en-US"/>
          </a:p>
        </p:txBody>
      </p:sp>
      <p:sp>
        <p:nvSpPr>
          <p:cNvPr id="6" name="Footer Placeholder 5">
            <a:extLst>
              <a:ext uri="{FF2B5EF4-FFF2-40B4-BE49-F238E27FC236}">
                <a16:creationId xmlns:a16="http://schemas.microsoft.com/office/drawing/2014/main" id="{9AC7F86C-A8E8-DE44-A780-B158138A97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482B4F-BCC9-844B-AC63-91D6DBAE617C}"/>
              </a:ext>
            </a:extLst>
          </p:cNvPr>
          <p:cNvSpPr>
            <a:spLocks noGrp="1"/>
          </p:cNvSpPr>
          <p:nvPr>
            <p:ph type="sldNum" sz="quarter" idx="12"/>
          </p:nvPr>
        </p:nvSpPr>
        <p:spPr/>
        <p:txBody>
          <a:bodyPr/>
          <a:lstStyle/>
          <a:p>
            <a:fld id="{D3A00ED8-B559-E840-8F21-186DE4DFB791}" type="slidenum">
              <a:rPr lang="en-US" smtClean="0"/>
              <a:t>‹#›</a:t>
            </a:fld>
            <a:endParaRPr lang="en-US"/>
          </a:p>
        </p:txBody>
      </p:sp>
    </p:spTree>
    <p:extLst>
      <p:ext uri="{BB962C8B-B14F-4D97-AF65-F5344CB8AC3E}">
        <p14:creationId xmlns:p14="http://schemas.microsoft.com/office/powerpoint/2010/main" val="3158963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0D038-9E30-4F44-88B9-DB4331C939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77BF0C-73C9-0947-AFEE-F05412B4AC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A8B02-9FFB-2D4D-A5F4-FDD9688F86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B88725-D183-6F47-BAA9-4E1F994C5C7A}"/>
              </a:ext>
            </a:extLst>
          </p:cNvPr>
          <p:cNvSpPr>
            <a:spLocks noGrp="1"/>
          </p:cNvSpPr>
          <p:nvPr>
            <p:ph type="dt" sz="half" idx="10"/>
          </p:nvPr>
        </p:nvSpPr>
        <p:spPr/>
        <p:txBody>
          <a:bodyPr/>
          <a:lstStyle/>
          <a:p>
            <a:fld id="{B1E81421-88F1-2444-80D9-4D62083D3277}" type="datetimeFigureOut">
              <a:rPr lang="en-US" smtClean="0"/>
              <a:t>9/16/18</a:t>
            </a:fld>
            <a:endParaRPr lang="en-US"/>
          </a:p>
        </p:txBody>
      </p:sp>
      <p:sp>
        <p:nvSpPr>
          <p:cNvPr id="6" name="Footer Placeholder 5">
            <a:extLst>
              <a:ext uri="{FF2B5EF4-FFF2-40B4-BE49-F238E27FC236}">
                <a16:creationId xmlns:a16="http://schemas.microsoft.com/office/drawing/2014/main" id="{58BD88A0-75C6-524A-BEC3-E24CD275D3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D56481-DD68-E145-881A-44F4CD430A08}"/>
              </a:ext>
            </a:extLst>
          </p:cNvPr>
          <p:cNvSpPr>
            <a:spLocks noGrp="1"/>
          </p:cNvSpPr>
          <p:nvPr>
            <p:ph type="sldNum" sz="quarter" idx="12"/>
          </p:nvPr>
        </p:nvSpPr>
        <p:spPr/>
        <p:txBody>
          <a:bodyPr/>
          <a:lstStyle/>
          <a:p>
            <a:fld id="{D3A00ED8-B559-E840-8F21-186DE4DFB791}" type="slidenum">
              <a:rPr lang="en-US" smtClean="0"/>
              <a:t>‹#›</a:t>
            </a:fld>
            <a:endParaRPr lang="en-US"/>
          </a:p>
        </p:txBody>
      </p:sp>
    </p:spTree>
    <p:extLst>
      <p:ext uri="{BB962C8B-B14F-4D97-AF65-F5344CB8AC3E}">
        <p14:creationId xmlns:p14="http://schemas.microsoft.com/office/powerpoint/2010/main" val="68154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BD1ACE-D314-424C-8136-BED34B610B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134DF1-DD49-D741-8565-48DABE5657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BCD2DE-F0F2-FC4A-B090-CC4AE029C3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E81421-88F1-2444-80D9-4D62083D3277}" type="datetimeFigureOut">
              <a:rPr lang="en-US" smtClean="0"/>
              <a:t>9/16/18</a:t>
            </a:fld>
            <a:endParaRPr lang="en-US"/>
          </a:p>
        </p:txBody>
      </p:sp>
      <p:sp>
        <p:nvSpPr>
          <p:cNvPr id="5" name="Footer Placeholder 4">
            <a:extLst>
              <a:ext uri="{FF2B5EF4-FFF2-40B4-BE49-F238E27FC236}">
                <a16:creationId xmlns:a16="http://schemas.microsoft.com/office/drawing/2014/main" id="{CD40EE20-E397-5942-BF32-B13330741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92E372-C0C2-8541-ACC3-007C4D15D2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A00ED8-B559-E840-8F21-186DE4DFB791}" type="slidenum">
              <a:rPr lang="en-US" smtClean="0"/>
              <a:t>‹#›</a:t>
            </a:fld>
            <a:endParaRPr lang="en-US"/>
          </a:p>
        </p:txBody>
      </p:sp>
    </p:spTree>
    <p:extLst>
      <p:ext uri="{BB962C8B-B14F-4D97-AF65-F5344CB8AC3E}">
        <p14:creationId xmlns:p14="http://schemas.microsoft.com/office/powerpoint/2010/main" val="965703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1C2B6-7FF7-F448-AF26-6503011B1F1A}"/>
              </a:ext>
            </a:extLst>
          </p:cNvPr>
          <p:cNvSpPr>
            <a:spLocks noGrp="1"/>
          </p:cNvSpPr>
          <p:nvPr>
            <p:ph type="ctrTitle"/>
          </p:nvPr>
        </p:nvSpPr>
        <p:spPr>
          <a:xfrm>
            <a:off x="290557" y="136193"/>
            <a:ext cx="11459909" cy="1162767"/>
          </a:xfrm>
        </p:spPr>
        <p:txBody>
          <a:bodyPr>
            <a:noAutofit/>
          </a:bodyPr>
          <a:lstStyle/>
          <a:p>
            <a:r>
              <a:rPr lang="en-GB" sz="4000" b="1" dirty="0">
                <a:solidFill>
                  <a:srgbClr val="FF0000"/>
                </a:solidFill>
                <a:latin typeface="Times New Roman" panose="02020603050405020304" pitchFamily="18" charset="0"/>
                <a:cs typeface="Times New Roman" panose="02020603050405020304" pitchFamily="18" charset="0"/>
              </a:rPr>
              <a:t>GROIN PAIN REFERRAL FROM DISTAL SITES</a:t>
            </a:r>
            <a:r>
              <a:rPr lang="en-GB" sz="4000" b="1" dirty="0">
                <a:solidFill>
                  <a:srgbClr val="FF0000"/>
                </a:solidFill>
                <a:effectLst/>
                <a:latin typeface="Times New Roman" panose="02020603050405020304" pitchFamily="18" charset="0"/>
                <a:cs typeface="Times New Roman" panose="02020603050405020304" pitchFamily="18" charset="0"/>
              </a:rPr>
              <a:t> </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17615EBB-3CCD-9F4D-BFCA-E4C612751099}"/>
              </a:ext>
            </a:extLst>
          </p:cNvPr>
          <p:cNvSpPr>
            <a:spLocks noGrp="1"/>
          </p:cNvSpPr>
          <p:nvPr>
            <p:ph type="subTitle" idx="1"/>
          </p:nvPr>
        </p:nvSpPr>
        <p:spPr>
          <a:xfrm>
            <a:off x="1219200" y="2141838"/>
            <a:ext cx="9144000" cy="3985497"/>
          </a:xfrm>
        </p:spPr>
        <p:txBody>
          <a:bodyPr>
            <a:normAutofit/>
          </a:bodyPr>
          <a:lstStyle/>
          <a:p>
            <a:r>
              <a:rPr lang="en-GB" sz="2800" b="1" dirty="0">
                <a:latin typeface="Times New Roman" panose="02020603050405020304" pitchFamily="18" charset="0"/>
                <a:cs typeface="Times New Roman" panose="02020603050405020304" pitchFamily="18" charset="0"/>
              </a:rPr>
              <a:t>ASHTON VICE</a:t>
            </a:r>
          </a:p>
          <a:p>
            <a:r>
              <a:rPr lang="en-GB" sz="2800" b="1" dirty="0">
                <a:latin typeface="Times New Roman" panose="02020603050405020304" pitchFamily="18" charset="0"/>
                <a:cs typeface="Times New Roman" panose="02020603050405020304" pitchFamily="18" charset="0"/>
              </a:rPr>
              <a:t>B.Sc. D.C (U.S.A), LRCC (U.K)</a:t>
            </a:r>
          </a:p>
          <a:p>
            <a:r>
              <a:rPr lang="en-GB" sz="2800" b="1" dirty="0">
                <a:latin typeface="Times New Roman" panose="02020603050405020304" pitchFamily="18" charset="0"/>
                <a:cs typeface="Times New Roman" panose="02020603050405020304" pitchFamily="18" charset="0"/>
              </a:rPr>
              <a:t>CHIROPRACTOR</a:t>
            </a:r>
          </a:p>
          <a:p>
            <a:r>
              <a:rPr lang="en-GB" sz="2800" b="1" dirty="0" err="1">
                <a:latin typeface="Times New Roman" panose="02020603050405020304" pitchFamily="18" charset="0"/>
                <a:cs typeface="Times New Roman" panose="02020603050405020304" pitchFamily="18" charset="0"/>
              </a:rPr>
              <a:t>www.londonsjc.co.uk</a:t>
            </a:r>
            <a:endParaRPr lang="en-GB" sz="2800" b="1" dirty="0">
              <a:latin typeface="Times New Roman" panose="02020603050405020304" pitchFamily="18" charset="0"/>
              <a:cs typeface="Times New Roman" panose="02020603050405020304" pitchFamily="18" charset="0"/>
            </a:endParaRPr>
          </a:p>
          <a:p>
            <a:r>
              <a:rPr lang="en-GB" sz="2800" b="1" dirty="0">
                <a:latin typeface="Times New Roman" panose="02020603050405020304" pitchFamily="18" charset="0"/>
                <a:cs typeface="Times New Roman" panose="02020603050405020304" pitchFamily="18" charset="0"/>
              </a:rPr>
              <a:t> </a:t>
            </a:r>
          </a:p>
          <a:p>
            <a:r>
              <a:rPr lang="en-GB" sz="2800" b="1" dirty="0">
                <a:latin typeface="Times New Roman" panose="02020603050405020304" pitchFamily="18" charset="0"/>
                <a:cs typeface="Times New Roman" panose="02020603050405020304" pitchFamily="18" charset="0"/>
              </a:rPr>
              <a:t>MEDICAL SOCIETY OF LONDON</a:t>
            </a:r>
          </a:p>
          <a:p>
            <a:r>
              <a:rPr lang="en-GB" sz="2800" b="1" dirty="0">
                <a:latin typeface="Times New Roman" panose="02020603050405020304" pitchFamily="18" charset="0"/>
                <a:cs typeface="Times New Roman" panose="02020603050405020304" pitchFamily="18" charset="0"/>
              </a:rPr>
              <a:t>13</a:t>
            </a:r>
            <a:r>
              <a:rPr lang="en-GB" sz="2800" b="1" baseline="30000" dirty="0">
                <a:latin typeface="Times New Roman" panose="02020603050405020304" pitchFamily="18" charset="0"/>
                <a:cs typeface="Times New Roman" panose="02020603050405020304" pitchFamily="18" charset="0"/>
              </a:rPr>
              <a:t>th</a:t>
            </a:r>
            <a:r>
              <a:rPr lang="en-GB" sz="2800" b="1" dirty="0">
                <a:latin typeface="Times New Roman" panose="02020603050405020304" pitchFamily="18" charset="0"/>
                <a:cs typeface="Times New Roman" panose="02020603050405020304" pitchFamily="18" charset="0"/>
              </a:rPr>
              <a:t> September 2018</a:t>
            </a:r>
          </a:p>
          <a:p>
            <a:endParaRPr lang="en-US" sz="2800" dirty="0"/>
          </a:p>
        </p:txBody>
      </p:sp>
    </p:spTree>
    <p:extLst>
      <p:ext uri="{BB962C8B-B14F-4D97-AF65-F5344CB8AC3E}">
        <p14:creationId xmlns:p14="http://schemas.microsoft.com/office/powerpoint/2010/main" val="1682258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28105-E6F2-4B48-AA87-677330C34854}"/>
              </a:ext>
            </a:extLst>
          </p:cNvPr>
          <p:cNvSpPr>
            <a:spLocks noGrp="1"/>
          </p:cNvSpPr>
          <p:nvPr>
            <p:ph type="title"/>
          </p:nvPr>
        </p:nvSpPr>
        <p:spPr>
          <a:xfrm>
            <a:off x="68365" y="153824"/>
            <a:ext cx="11878655" cy="1741963"/>
          </a:xfrm>
        </p:spPr>
        <p:txBody>
          <a:bodyPr>
            <a:normAutofit fontScale="90000"/>
          </a:bodyPr>
          <a:lstStyle/>
          <a:p>
            <a:pPr algn="ctr"/>
            <a:r>
              <a:rPr lang="en-GB" b="1" dirty="0">
                <a:solidFill>
                  <a:srgbClr val="FF0000"/>
                </a:solidFill>
                <a:latin typeface="Times New Roman" panose="02020603050405020304" pitchFamily="18" charset="0"/>
                <a:cs typeface="Times New Roman" panose="02020603050405020304" pitchFamily="18" charset="0"/>
              </a:rPr>
              <a:t>SIMILAR SPINAL STRUCTURES PROVOKE                 SIMILAR PAIN PATTERNS IN DIFF. PTS.</a:t>
            </a:r>
            <a:br>
              <a:rPr lang="en-GB"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8106A45-A8F9-244E-99E9-0877A8FBD7E5}"/>
              </a:ext>
            </a:extLst>
          </p:cNvPr>
          <p:cNvPicPr>
            <a:picLocks noChangeAspect="1"/>
          </p:cNvPicPr>
          <p:nvPr/>
        </p:nvPicPr>
        <p:blipFill>
          <a:blip r:embed="rId2"/>
          <a:stretch>
            <a:fillRect/>
          </a:stretch>
        </p:blipFill>
        <p:spPr>
          <a:xfrm>
            <a:off x="1353618" y="1333142"/>
            <a:ext cx="4072961" cy="5430615"/>
          </a:xfrm>
          <a:prstGeom prst="rect">
            <a:avLst/>
          </a:prstGeom>
        </p:spPr>
      </p:pic>
      <p:pic>
        <p:nvPicPr>
          <p:cNvPr id="7" name="Content Placeholder 3" descr="Cutler, Back.jpeg">
            <a:extLst>
              <a:ext uri="{FF2B5EF4-FFF2-40B4-BE49-F238E27FC236}">
                <a16:creationId xmlns:a16="http://schemas.microsoft.com/office/drawing/2014/main" id="{D7401A76-2297-874C-8C38-166259C275F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75322" r="-75322"/>
          <a:stretch>
            <a:fillRect/>
          </a:stretch>
        </p:blipFill>
        <p:spPr>
          <a:xfrm>
            <a:off x="4076581" y="1332456"/>
            <a:ext cx="10114707" cy="5431301"/>
          </a:xfrm>
        </p:spPr>
      </p:pic>
    </p:spTree>
    <p:extLst>
      <p:ext uri="{BB962C8B-B14F-4D97-AF65-F5344CB8AC3E}">
        <p14:creationId xmlns:p14="http://schemas.microsoft.com/office/powerpoint/2010/main" val="68355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5F9F-AB5B-174B-9CF2-CB9E367B50AE}"/>
              </a:ext>
            </a:extLst>
          </p:cNvPr>
          <p:cNvSpPr>
            <a:spLocks noGrp="1"/>
          </p:cNvSpPr>
          <p:nvPr>
            <p:ph type="title"/>
          </p:nvPr>
        </p:nvSpPr>
        <p:spPr>
          <a:xfrm>
            <a:off x="207818" y="457201"/>
            <a:ext cx="11752118" cy="2054370"/>
          </a:xfrm>
        </p:spPr>
        <p:txBody>
          <a:bodyPr>
            <a:normAutofit fontScale="90000"/>
          </a:bodyPr>
          <a:lstStyle/>
          <a:p>
            <a:pPr algn="ctr"/>
            <a:r>
              <a:rPr lang="en-GB" sz="3600" b="1" dirty="0">
                <a:solidFill>
                  <a:srgbClr val="FF0000"/>
                </a:solidFill>
                <a:latin typeface="Times New Roman" panose="02020603050405020304" pitchFamily="18" charset="0"/>
                <a:cs typeface="Times New Roman" panose="02020603050405020304" pitchFamily="18" charset="0"/>
              </a:rPr>
              <a:t>RADIOLOGISTS AND ORTHOPAEDIC SURGEONS STUDY THEIR IMAGES SEPERATELY </a:t>
            </a:r>
            <a:br>
              <a:rPr lang="en-US" b="1" dirty="0">
                <a:latin typeface="Times New Roman" panose="02020603050405020304" pitchFamily="18" charset="0"/>
                <a:cs typeface="Times New Roman" panose="02020603050405020304" pitchFamily="18" charset="0"/>
              </a:rPr>
            </a:br>
            <a:br>
              <a:rPr lang="en-GB" b="1" dirty="0">
                <a:solidFill>
                  <a:srgbClr val="FF0000"/>
                </a:solidFill>
              </a:rPr>
            </a:br>
            <a:endParaRPr lang="en-US" dirty="0"/>
          </a:p>
        </p:txBody>
      </p:sp>
      <p:pic>
        <p:nvPicPr>
          <p:cNvPr id="7" name="Content Placeholder 3">
            <a:extLst>
              <a:ext uri="{FF2B5EF4-FFF2-40B4-BE49-F238E27FC236}">
                <a16:creationId xmlns:a16="http://schemas.microsoft.com/office/drawing/2014/main" id="{F48E9C74-3906-E24B-BFCA-F225EB0366D6}"/>
              </a:ext>
            </a:extLst>
          </p:cNvPr>
          <p:cNvPicPr>
            <a:picLocks noGrp="1"/>
          </p:cNvPicPr>
          <p:nvPr>
            <p:ph idx="1"/>
          </p:nvPr>
        </p:nvPicPr>
        <p:blipFill>
          <a:blip r:embed="rId2">
            <a:extLst>
              <a:ext uri="{28A0092B-C50C-407E-A947-70E740481C1C}">
                <a14:useLocalDpi xmlns:a14="http://schemas.microsoft.com/office/drawing/2010/main" val="0"/>
              </a:ext>
            </a:extLst>
          </a:blip>
          <a:srcRect t="16269" b="16269"/>
          <a:stretch>
            <a:fillRect/>
          </a:stretch>
        </p:blipFill>
        <p:spPr>
          <a:xfrm>
            <a:off x="1274618" y="1845078"/>
            <a:ext cx="9791700" cy="4214295"/>
          </a:xfrm>
          <a:prstGeom prst="rect">
            <a:avLst/>
          </a:prstGeom>
        </p:spPr>
      </p:pic>
      <p:sp>
        <p:nvSpPr>
          <p:cNvPr id="8" name="TextBox 7">
            <a:extLst>
              <a:ext uri="{FF2B5EF4-FFF2-40B4-BE49-F238E27FC236}">
                <a16:creationId xmlns:a16="http://schemas.microsoft.com/office/drawing/2014/main" id="{B17E9645-9722-644C-A797-A3FE45A78FA6}"/>
              </a:ext>
            </a:extLst>
          </p:cNvPr>
          <p:cNvSpPr txBox="1"/>
          <p:nvPr/>
        </p:nvSpPr>
        <p:spPr>
          <a:xfrm>
            <a:off x="1066799" y="6213764"/>
            <a:ext cx="9022773" cy="369332"/>
          </a:xfrm>
          <a:prstGeom prst="rect">
            <a:avLst/>
          </a:prstGeom>
          <a:noFill/>
        </p:spPr>
        <p:txBody>
          <a:bodyPr wrap="square" rtlCol="0">
            <a:spAutoFit/>
          </a:bodyPr>
          <a:lstStyle/>
          <a:p>
            <a:r>
              <a:rPr lang="en-US" dirty="0"/>
              <a:t> </a:t>
            </a:r>
            <a:r>
              <a:rPr lang="en-US" i="1" dirty="0" err="1"/>
              <a:t>Felson.B</a:t>
            </a:r>
            <a:r>
              <a:rPr lang="en-US" i="1" dirty="0"/>
              <a:t>. Roentgenology of Fractures and Dislocations. </a:t>
            </a:r>
            <a:r>
              <a:rPr lang="en-US" i="1" dirty="0" err="1"/>
              <a:t>Grune</a:t>
            </a:r>
            <a:r>
              <a:rPr lang="en-US" i="1" dirty="0"/>
              <a:t> &amp; Stratton, New York. 1978. </a:t>
            </a:r>
          </a:p>
        </p:txBody>
      </p:sp>
    </p:spTree>
    <p:extLst>
      <p:ext uri="{BB962C8B-B14F-4D97-AF65-F5344CB8AC3E}">
        <p14:creationId xmlns:p14="http://schemas.microsoft.com/office/powerpoint/2010/main" val="4272414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A8015-5C1D-3E40-ABB6-2A2C3A089744}"/>
              </a:ext>
            </a:extLst>
          </p:cNvPr>
          <p:cNvSpPr>
            <a:spLocks noGrp="1"/>
          </p:cNvSpPr>
          <p:nvPr>
            <p:ph type="title"/>
          </p:nvPr>
        </p:nvSpPr>
        <p:spPr>
          <a:xfrm>
            <a:off x="221942" y="365125"/>
            <a:ext cx="11131858" cy="1325563"/>
          </a:xfrm>
        </p:spPr>
        <p:txBody>
          <a:bodyPr>
            <a:norm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DISC ABNORMALITIES IN ASYMPTOMATIC SUBJECTS</a:t>
            </a:r>
            <a:r>
              <a:rPr lang="en-GB" sz="4000" dirty="0">
                <a:solidFill>
                  <a:srgbClr val="FF0000"/>
                </a:solidFill>
                <a:latin typeface="Times New Roman" panose="02020603050405020304" pitchFamily="18" charset="0"/>
                <a:cs typeface="Times New Roman" panose="02020603050405020304" pitchFamily="18" charset="0"/>
              </a:rPr>
              <a:t> </a:t>
            </a:r>
            <a:endParaRPr lang="en-US" sz="4000"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7">
            <a:extLst>
              <a:ext uri="{FF2B5EF4-FFF2-40B4-BE49-F238E27FC236}">
                <a16:creationId xmlns:a16="http://schemas.microsoft.com/office/drawing/2014/main" id="{DC62610E-FE6E-4E49-AB67-48888EA92391}"/>
              </a:ext>
            </a:extLst>
          </p:cNvPr>
          <p:cNvPicPr>
            <a:picLocks noGrp="1"/>
          </p:cNvPicPr>
          <p:nvPr>
            <p:ph idx="1"/>
          </p:nvPr>
        </p:nvPicPr>
        <p:blipFill>
          <a:blip r:embed="rId2">
            <a:extLst>
              <a:ext uri="{28A0092B-C50C-407E-A947-70E740481C1C}">
                <a14:useLocalDpi xmlns:a14="http://schemas.microsoft.com/office/drawing/2010/main" val="0"/>
              </a:ext>
            </a:extLst>
          </a:blip>
          <a:srcRect t="-3412" b="-3412"/>
          <a:stretch>
            <a:fillRect/>
          </a:stretch>
        </p:blipFill>
        <p:spPr>
          <a:xfrm>
            <a:off x="1038241" y="1372862"/>
            <a:ext cx="10076602" cy="5285390"/>
          </a:xfrm>
          <a:prstGeom prst="rect">
            <a:avLst/>
          </a:prstGeom>
        </p:spPr>
      </p:pic>
      <p:sp>
        <p:nvSpPr>
          <p:cNvPr id="5" name="TextBox 4">
            <a:extLst>
              <a:ext uri="{FF2B5EF4-FFF2-40B4-BE49-F238E27FC236}">
                <a16:creationId xmlns:a16="http://schemas.microsoft.com/office/drawing/2014/main" id="{AEDD0CFB-4F13-5945-9D05-74631C0A1B25}"/>
              </a:ext>
            </a:extLst>
          </p:cNvPr>
          <p:cNvSpPr txBox="1"/>
          <p:nvPr/>
        </p:nvSpPr>
        <p:spPr>
          <a:xfrm>
            <a:off x="2245604" y="6454065"/>
            <a:ext cx="6627327" cy="584775"/>
          </a:xfrm>
          <a:prstGeom prst="rect">
            <a:avLst/>
          </a:prstGeom>
          <a:noFill/>
        </p:spPr>
        <p:txBody>
          <a:bodyPr wrap="none" rtlCol="0">
            <a:spAutoFit/>
          </a:bodyPr>
          <a:lstStyle/>
          <a:p>
            <a:r>
              <a:rPr lang="en-US" sz="1400" b="1" i="1" dirty="0" err="1">
                <a:latin typeface="Times New Roman" panose="02020603050405020304" pitchFamily="18" charset="0"/>
                <a:cs typeface="Times New Roman" panose="02020603050405020304" pitchFamily="18" charset="0"/>
              </a:rPr>
              <a:t>Taylor.A,Hughes.T,Resnick.D</a:t>
            </a:r>
            <a:r>
              <a:rPr lang="en-US" sz="1400" b="1" i="1" dirty="0">
                <a:latin typeface="Times New Roman" panose="02020603050405020304" pitchFamily="18" charset="0"/>
                <a:cs typeface="Times New Roman" panose="02020603050405020304" pitchFamily="18" charset="0"/>
              </a:rPr>
              <a:t>. Skeletal Imaging. Saunders Elsevier.2</a:t>
            </a:r>
            <a:r>
              <a:rPr lang="en-US" sz="1400" b="1" i="1" baseline="30000" dirty="0">
                <a:latin typeface="Times New Roman" panose="02020603050405020304" pitchFamily="18" charset="0"/>
                <a:cs typeface="Times New Roman" panose="02020603050405020304" pitchFamily="18" charset="0"/>
              </a:rPr>
              <a:t>nd</a:t>
            </a:r>
            <a:r>
              <a:rPr lang="en-US" sz="1400" b="1" i="1" dirty="0">
                <a:latin typeface="Times New Roman" panose="02020603050405020304" pitchFamily="18" charset="0"/>
                <a:cs typeface="Times New Roman" panose="02020603050405020304" pitchFamily="18" charset="0"/>
              </a:rPr>
              <a:t> Edit. 2010. 274</a:t>
            </a:r>
            <a:r>
              <a:rPr lang="en-GB" sz="1400" b="1" i="1" dirty="0">
                <a:latin typeface="Times New Roman" panose="02020603050405020304" pitchFamily="18" charset="0"/>
                <a:cs typeface="Times New Roman" panose="02020603050405020304" pitchFamily="18" charset="0"/>
              </a:rPr>
              <a:t> </a:t>
            </a:r>
            <a:endParaRPr lang="en-US" sz="1400" b="1" i="1"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897013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AEE27-F5C3-5F45-A30E-558044B19BAF}"/>
              </a:ext>
            </a:extLst>
          </p:cNvPr>
          <p:cNvSpPr>
            <a:spLocks noGrp="1"/>
          </p:cNvSpPr>
          <p:nvPr>
            <p:ph type="title"/>
          </p:nvPr>
        </p:nvSpPr>
        <p:spPr>
          <a:xfrm>
            <a:off x="156673" y="153824"/>
            <a:ext cx="11878654" cy="1671801"/>
          </a:xfrm>
        </p:spPr>
        <p:txBody>
          <a:bodyPr>
            <a:normAutofit fontScale="90000"/>
          </a:bodyPr>
          <a:lstStyle/>
          <a:p>
            <a:pPr algn="ctr"/>
            <a:r>
              <a:rPr lang="en-GB" b="1" dirty="0">
                <a:solidFill>
                  <a:srgbClr val="FF0000"/>
                </a:solidFill>
                <a:latin typeface="Times New Roman" panose="02020603050405020304" pitchFamily="18" charset="0"/>
                <a:cs typeface="Times New Roman" panose="02020603050405020304" pitchFamily="18" charset="0"/>
              </a:rPr>
              <a:t>REFERRAL TO THE GROIN FROM SPINAL STRUCTURES</a:t>
            </a:r>
            <a:br>
              <a:rPr lang="en-GB" dirty="0"/>
            </a:br>
            <a:endParaRPr lang="en-US" sz="4000" dirty="0">
              <a:solidFill>
                <a:srgbClr val="FF0000"/>
              </a:solidFill>
            </a:endParaRPr>
          </a:p>
        </p:txBody>
      </p:sp>
      <p:pic>
        <p:nvPicPr>
          <p:cNvPr id="5" name="Picture 4">
            <a:extLst>
              <a:ext uri="{FF2B5EF4-FFF2-40B4-BE49-F238E27FC236}">
                <a16:creationId xmlns:a16="http://schemas.microsoft.com/office/drawing/2014/main" id="{E34ADD18-8B34-3E42-B27E-AB937C0B303B}"/>
              </a:ext>
            </a:extLst>
          </p:cNvPr>
          <p:cNvPicPr/>
          <p:nvPr/>
        </p:nvPicPr>
        <p:blipFill>
          <a:blip r:embed="rId2">
            <a:extLst>
              <a:ext uri="{28A0092B-C50C-407E-A947-70E740481C1C}">
                <a14:useLocalDpi xmlns:a14="http://schemas.microsoft.com/office/drawing/2010/main" val="0"/>
              </a:ext>
            </a:extLst>
          </a:blip>
          <a:stretch>
            <a:fillRect/>
          </a:stretch>
        </p:blipFill>
        <p:spPr>
          <a:xfrm>
            <a:off x="353227" y="1232137"/>
            <a:ext cx="6416052" cy="5380492"/>
          </a:xfrm>
          <a:prstGeom prst="rect">
            <a:avLst/>
          </a:prstGeom>
        </p:spPr>
      </p:pic>
      <p:sp>
        <p:nvSpPr>
          <p:cNvPr id="6" name="TextBox 5">
            <a:extLst>
              <a:ext uri="{FF2B5EF4-FFF2-40B4-BE49-F238E27FC236}">
                <a16:creationId xmlns:a16="http://schemas.microsoft.com/office/drawing/2014/main" id="{D02BC289-CB48-C441-969B-DBB9E62CD75E}"/>
              </a:ext>
            </a:extLst>
          </p:cNvPr>
          <p:cNvSpPr txBox="1"/>
          <p:nvPr/>
        </p:nvSpPr>
        <p:spPr>
          <a:xfrm>
            <a:off x="353227" y="6604084"/>
            <a:ext cx="6682811" cy="507831"/>
          </a:xfrm>
          <a:prstGeom prst="rect">
            <a:avLst/>
          </a:prstGeom>
          <a:noFill/>
        </p:spPr>
        <p:txBody>
          <a:bodyPr wrap="square" rtlCol="0">
            <a:spAutoFit/>
          </a:bodyPr>
          <a:lstStyle/>
          <a:p>
            <a:r>
              <a:rPr lang="en-GB" sz="900" b="1" i="1" dirty="0">
                <a:latin typeface="Times New Roman" panose="02020603050405020304" pitchFamily="18" charset="0"/>
                <a:cs typeface="Times New Roman" panose="02020603050405020304" pitchFamily="18" charset="0"/>
              </a:rPr>
              <a:t>BOGDUK.N. CLINICAL ANATOMY OF THE LUMBAR SPINE AND SACRUM, Elsevier. Churchill, Livingston.4</a:t>
            </a:r>
            <a:r>
              <a:rPr lang="en-GB" sz="900" b="1" i="1" baseline="30000" dirty="0">
                <a:latin typeface="Times New Roman" panose="02020603050405020304" pitchFamily="18" charset="0"/>
                <a:cs typeface="Times New Roman" panose="02020603050405020304" pitchFamily="18" charset="0"/>
              </a:rPr>
              <a:t>th</a:t>
            </a:r>
            <a:r>
              <a:rPr lang="en-GB" sz="900" b="1" i="1" dirty="0">
                <a:latin typeface="Times New Roman" panose="02020603050405020304" pitchFamily="18" charset="0"/>
                <a:cs typeface="Times New Roman" panose="02020603050405020304" pitchFamily="18" charset="0"/>
              </a:rPr>
              <a:t> Edit. 2005.</a:t>
            </a:r>
          </a:p>
          <a:p>
            <a:endParaRPr lang="en-US" dirty="0"/>
          </a:p>
        </p:txBody>
      </p:sp>
      <p:sp>
        <p:nvSpPr>
          <p:cNvPr id="7" name="TextBox 6">
            <a:extLst>
              <a:ext uri="{FF2B5EF4-FFF2-40B4-BE49-F238E27FC236}">
                <a16:creationId xmlns:a16="http://schemas.microsoft.com/office/drawing/2014/main" id="{3D6EDC10-4358-F047-AF89-01959272B11E}"/>
              </a:ext>
            </a:extLst>
          </p:cNvPr>
          <p:cNvSpPr txBox="1"/>
          <p:nvPr/>
        </p:nvSpPr>
        <p:spPr>
          <a:xfrm>
            <a:off x="6870818" y="1657884"/>
            <a:ext cx="4814131" cy="2523768"/>
          </a:xfrm>
          <a:prstGeom prst="rect">
            <a:avLst/>
          </a:prstGeom>
          <a:noFill/>
        </p:spPr>
        <p:txBody>
          <a:bodyPr wrap="square" rtlCol="0">
            <a:spAutoFit/>
          </a:bodyPr>
          <a:lstStyle/>
          <a:p>
            <a:pPr marL="285750" indent="-285750">
              <a:buFont typeface="Arial" panose="020B0604020202020204" pitchFamily="34" charset="0"/>
              <a:buChar char="•"/>
            </a:pPr>
            <a:r>
              <a:rPr lang="en-GB" sz="2000" b="1" dirty="0">
                <a:solidFill>
                  <a:srgbClr val="FF0000"/>
                </a:solidFill>
                <a:latin typeface="Times New Roman" panose="02020603050405020304" pitchFamily="18" charset="0"/>
                <a:cs typeface="Times New Roman" panose="02020603050405020304" pitchFamily="18" charset="0"/>
              </a:rPr>
              <a:t>NERVE ROOT PAIN:</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N.Subcostal</a:t>
            </a:r>
            <a:r>
              <a:rPr lang="en-GB" sz="2000" b="1" dirty="0">
                <a:latin typeface="Times New Roman" panose="02020603050405020304" pitchFamily="18" charset="0"/>
                <a:cs typeface="Times New Roman" panose="02020603050405020304" pitchFamily="18" charset="0"/>
              </a:rPr>
              <a:t>/Ilioinguinal/</a:t>
            </a:r>
            <a:r>
              <a:rPr lang="en-GB" sz="2000" b="1" dirty="0" err="1">
                <a:latin typeface="Times New Roman" panose="02020603050405020304" pitchFamily="18" charset="0"/>
                <a:cs typeface="Times New Roman" panose="02020603050405020304" pitchFamily="18" charset="0"/>
              </a:rPr>
              <a:t>Iliohypogastric</a:t>
            </a:r>
            <a:r>
              <a:rPr lang="en-GB" sz="2000" b="1" dirty="0">
                <a:latin typeface="Times New Roman" panose="02020603050405020304" pitchFamily="18" charset="0"/>
                <a:cs typeface="Times New Roman" panose="02020603050405020304" pitchFamily="18" charset="0"/>
              </a:rPr>
              <a:t>/Genitofemoral/Lateral femoral cutaneous nerve</a:t>
            </a:r>
          </a:p>
          <a:p>
            <a:pPr marL="285750" indent="-285750">
              <a:buFont typeface="Arial" panose="020B0604020202020204" pitchFamily="34" charset="0"/>
              <a:buChar char="•"/>
            </a:pPr>
            <a:r>
              <a:rPr lang="en-GB" sz="2000" b="1" dirty="0">
                <a:solidFill>
                  <a:srgbClr val="FF0000"/>
                </a:solidFill>
                <a:latin typeface="Times New Roman" panose="02020603050405020304" pitchFamily="18" charset="0"/>
                <a:cs typeface="Times New Roman" panose="02020603050405020304" pitchFamily="18" charset="0"/>
              </a:rPr>
              <a:t>FACET/</a:t>
            </a:r>
            <a:r>
              <a:rPr lang="en-GB" sz="2000" b="1" dirty="0">
                <a:latin typeface="Times New Roman" panose="02020603050405020304" pitchFamily="18" charset="0"/>
                <a:cs typeface="Times New Roman" panose="02020603050405020304" pitchFamily="18" charset="0"/>
              </a:rPr>
              <a:t>Zygapophysial joint pain</a:t>
            </a:r>
            <a:endParaRPr lang="en-GB"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2000" b="1" dirty="0">
                <a:solidFill>
                  <a:srgbClr val="FF0000"/>
                </a:solidFill>
                <a:latin typeface="Times New Roman" panose="02020603050405020304" pitchFamily="18" charset="0"/>
                <a:cs typeface="Times New Roman" panose="02020603050405020304" pitchFamily="18" charset="0"/>
              </a:rPr>
              <a:t>SACROILIAC JOINT </a:t>
            </a:r>
            <a:r>
              <a:rPr lang="en-GB" sz="2000" b="1" dirty="0">
                <a:latin typeface="Times New Roman" panose="02020603050405020304" pitchFamily="18" charset="0"/>
                <a:cs typeface="Times New Roman" panose="02020603050405020304" pitchFamily="18" charset="0"/>
              </a:rPr>
              <a:t>pain</a:t>
            </a:r>
            <a:endParaRPr lang="en-GB"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2000" b="1" dirty="0">
                <a:latin typeface="Times New Roman" panose="02020603050405020304" pitchFamily="18" charset="0"/>
                <a:cs typeface="Times New Roman" panose="02020603050405020304" pitchFamily="18" charset="0"/>
              </a:rPr>
              <a:t>MYOFASCIAL pain (later)</a:t>
            </a:r>
            <a:endParaRPr lang="en-GB"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45212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A45E0-75BC-9646-ABEC-ABB2362AD6FE}"/>
              </a:ext>
            </a:extLst>
          </p:cNvPr>
          <p:cNvSpPr>
            <a:spLocks noGrp="1"/>
          </p:cNvSpPr>
          <p:nvPr>
            <p:ph type="title"/>
          </p:nvPr>
        </p:nvSpPr>
        <p:spPr>
          <a:xfrm>
            <a:off x="273465" y="365125"/>
            <a:ext cx="11665010" cy="1325563"/>
          </a:xfrm>
        </p:spPr>
        <p:txBody>
          <a:bodyPr>
            <a:normAutofit/>
          </a:bodyPr>
          <a:lstStyle/>
          <a:p>
            <a:r>
              <a:rPr lang="en-GB" sz="3800" b="1" dirty="0">
                <a:solidFill>
                  <a:srgbClr val="FF0000"/>
                </a:solidFill>
                <a:latin typeface="Times New Roman" panose="02020603050405020304" pitchFamily="18" charset="0"/>
                <a:cs typeface="Times New Roman" panose="02020603050405020304" pitchFamily="18" charset="0"/>
              </a:rPr>
              <a:t>NERVE ROOT PAIN REFERRING TO THE GROIN</a:t>
            </a:r>
            <a:endParaRPr lang="en-GB" sz="3800" dirty="0">
              <a:solidFill>
                <a:srgbClr val="FF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078A7B2B-35EB-3F42-B088-10D514E009BD}"/>
              </a:ext>
            </a:extLst>
          </p:cNvPr>
          <p:cNvPicPr>
            <a:picLocks noChangeAspect="1"/>
          </p:cNvPicPr>
          <p:nvPr/>
        </p:nvPicPr>
        <p:blipFill>
          <a:blip r:embed="rId2"/>
          <a:stretch>
            <a:fillRect/>
          </a:stretch>
        </p:blipFill>
        <p:spPr>
          <a:xfrm>
            <a:off x="406129" y="1380390"/>
            <a:ext cx="1858506" cy="2404944"/>
          </a:xfrm>
          <a:prstGeom prst="rect">
            <a:avLst/>
          </a:prstGeom>
        </p:spPr>
      </p:pic>
      <p:pic>
        <p:nvPicPr>
          <p:cNvPr id="9" name="Picture 8">
            <a:extLst>
              <a:ext uri="{FF2B5EF4-FFF2-40B4-BE49-F238E27FC236}">
                <a16:creationId xmlns:a16="http://schemas.microsoft.com/office/drawing/2014/main" id="{AA3148A9-DDC9-0841-B29B-A0568D73B151}"/>
              </a:ext>
            </a:extLst>
          </p:cNvPr>
          <p:cNvPicPr>
            <a:picLocks noChangeAspect="1"/>
          </p:cNvPicPr>
          <p:nvPr/>
        </p:nvPicPr>
        <p:blipFill>
          <a:blip r:embed="rId3"/>
          <a:stretch>
            <a:fillRect/>
          </a:stretch>
        </p:blipFill>
        <p:spPr>
          <a:xfrm>
            <a:off x="2464180" y="1380363"/>
            <a:ext cx="1872442" cy="2404971"/>
          </a:xfrm>
          <a:prstGeom prst="rect">
            <a:avLst/>
          </a:prstGeom>
        </p:spPr>
      </p:pic>
      <p:pic>
        <p:nvPicPr>
          <p:cNvPr id="11" name="Picture 10">
            <a:extLst>
              <a:ext uri="{FF2B5EF4-FFF2-40B4-BE49-F238E27FC236}">
                <a16:creationId xmlns:a16="http://schemas.microsoft.com/office/drawing/2014/main" id="{22BD43E5-8098-A84E-8E80-1F52034A05A0}"/>
              </a:ext>
            </a:extLst>
          </p:cNvPr>
          <p:cNvPicPr>
            <a:picLocks noChangeAspect="1"/>
          </p:cNvPicPr>
          <p:nvPr/>
        </p:nvPicPr>
        <p:blipFill>
          <a:blip r:embed="rId4"/>
          <a:stretch>
            <a:fillRect/>
          </a:stretch>
        </p:blipFill>
        <p:spPr>
          <a:xfrm>
            <a:off x="406129" y="3802008"/>
            <a:ext cx="1858506" cy="2496244"/>
          </a:xfrm>
          <a:prstGeom prst="rect">
            <a:avLst/>
          </a:prstGeom>
        </p:spPr>
      </p:pic>
      <p:pic>
        <p:nvPicPr>
          <p:cNvPr id="13" name="Picture 12">
            <a:extLst>
              <a:ext uri="{FF2B5EF4-FFF2-40B4-BE49-F238E27FC236}">
                <a16:creationId xmlns:a16="http://schemas.microsoft.com/office/drawing/2014/main" id="{7F26EC72-32F5-8A46-89AE-23850420AA4D}"/>
              </a:ext>
            </a:extLst>
          </p:cNvPr>
          <p:cNvPicPr>
            <a:picLocks noChangeAspect="1"/>
          </p:cNvPicPr>
          <p:nvPr/>
        </p:nvPicPr>
        <p:blipFill>
          <a:blip r:embed="rId5"/>
          <a:stretch>
            <a:fillRect/>
          </a:stretch>
        </p:blipFill>
        <p:spPr>
          <a:xfrm>
            <a:off x="2464180" y="3802007"/>
            <a:ext cx="1872442" cy="2496244"/>
          </a:xfrm>
          <a:prstGeom prst="rect">
            <a:avLst/>
          </a:prstGeom>
        </p:spPr>
      </p:pic>
      <p:sp>
        <p:nvSpPr>
          <p:cNvPr id="14" name="TextBox 13">
            <a:extLst>
              <a:ext uri="{FF2B5EF4-FFF2-40B4-BE49-F238E27FC236}">
                <a16:creationId xmlns:a16="http://schemas.microsoft.com/office/drawing/2014/main" id="{4C186F8A-08BB-CD40-9935-0CDBEDE771A8}"/>
              </a:ext>
            </a:extLst>
          </p:cNvPr>
          <p:cNvSpPr txBox="1"/>
          <p:nvPr/>
        </p:nvSpPr>
        <p:spPr>
          <a:xfrm>
            <a:off x="4336622" y="1380363"/>
            <a:ext cx="7940692" cy="1015663"/>
          </a:xfrm>
          <a:prstGeom prst="rect">
            <a:avLst/>
          </a:prstGeom>
          <a:noFill/>
        </p:spPr>
        <p:txBody>
          <a:bodyPr wrap="square" rtlCol="0">
            <a:spAutoFit/>
          </a:bodyPr>
          <a:lstStyle/>
          <a:p>
            <a:r>
              <a:rPr lang="en-GB" sz="2000" b="1" dirty="0">
                <a:latin typeface="Times New Roman" panose="02020603050405020304" pitchFamily="18" charset="0"/>
                <a:cs typeface="Times New Roman" panose="02020603050405020304" pitchFamily="18" charset="0"/>
              </a:rPr>
              <a:t>T12 Subcostal Nerve(?); L1 Ilioinguinal Nerve; </a:t>
            </a:r>
            <a:r>
              <a:rPr lang="en-GB" sz="2000" b="1" dirty="0" err="1">
                <a:latin typeface="Times New Roman" panose="02020603050405020304" pitchFamily="18" charset="0"/>
                <a:cs typeface="Times New Roman" panose="02020603050405020304" pitchFamily="18" charset="0"/>
              </a:rPr>
              <a:t>Iliohypogastric</a:t>
            </a:r>
            <a:r>
              <a:rPr lang="en-GB" sz="2000" b="1" dirty="0">
                <a:latin typeface="Times New Roman" panose="02020603050405020304" pitchFamily="18" charset="0"/>
                <a:cs typeface="Times New Roman" panose="02020603050405020304" pitchFamily="18" charset="0"/>
              </a:rPr>
              <a:t> Nerve L1-2; Genitofemoral Nerve; L3 Lateral Femoral cutaneous Nerve.</a:t>
            </a:r>
          </a:p>
          <a:p>
            <a:endParaRPr lang="en-US" sz="2000" b="1"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D333281A-9E4B-BB4C-8C7E-E117DFAC1E56}"/>
              </a:ext>
            </a:extLst>
          </p:cNvPr>
          <p:cNvPicPr>
            <a:picLocks noChangeAspect="1"/>
          </p:cNvPicPr>
          <p:nvPr/>
        </p:nvPicPr>
        <p:blipFill>
          <a:blip r:embed="rId6"/>
          <a:stretch>
            <a:fillRect/>
          </a:stretch>
        </p:blipFill>
        <p:spPr>
          <a:xfrm>
            <a:off x="5208903" y="2973936"/>
            <a:ext cx="2260121" cy="3013493"/>
          </a:xfrm>
          <a:prstGeom prst="rect">
            <a:avLst/>
          </a:prstGeom>
        </p:spPr>
      </p:pic>
      <p:pic>
        <p:nvPicPr>
          <p:cNvPr id="18" name="Picture 17">
            <a:extLst>
              <a:ext uri="{FF2B5EF4-FFF2-40B4-BE49-F238E27FC236}">
                <a16:creationId xmlns:a16="http://schemas.microsoft.com/office/drawing/2014/main" id="{AAC57843-720A-7F4A-B0FF-0B54A4BFC5EE}"/>
              </a:ext>
            </a:extLst>
          </p:cNvPr>
          <p:cNvPicPr>
            <a:picLocks noChangeAspect="1"/>
          </p:cNvPicPr>
          <p:nvPr/>
        </p:nvPicPr>
        <p:blipFill>
          <a:blip r:embed="rId7"/>
          <a:stretch>
            <a:fillRect/>
          </a:stretch>
        </p:blipFill>
        <p:spPr>
          <a:xfrm>
            <a:off x="7727101" y="2973936"/>
            <a:ext cx="2262933" cy="3017244"/>
          </a:xfrm>
          <a:prstGeom prst="rect">
            <a:avLst/>
          </a:prstGeom>
        </p:spPr>
      </p:pic>
    </p:spTree>
    <p:extLst>
      <p:ext uri="{BB962C8B-B14F-4D97-AF65-F5344CB8AC3E}">
        <p14:creationId xmlns:p14="http://schemas.microsoft.com/office/powerpoint/2010/main" val="4136515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E4EE-8DCD-B643-9AFB-DF5E7C93513A}"/>
              </a:ext>
            </a:extLst>
          </p:cNvPr>
          <p:cNvSpPr>
            <a:spLocks noGrp="1"/>
          </p:cNvSpPr>
          <p:nvPr>
            <p:ph type="title"/>
          </p:nvPr>
        </p:nvSpPr>
        <p:spPr>
          <a:xfrm>
            <a:off x="601054" y="299104"/>
            <a:ext cx="10989892" cy="1213502"/>
          </a:xfrm>
        </p:spPr>
        <p:txBody>
          <a:bodyPr>
            <a:normAutofit/>
          </a:bodyPr>
          <a:lstStyle/>
          <a:p>
            <a:r>
              <a:rPr lang="en-GB" sz="3600" b="1" dirty="0">
                <a:solidFill>
                  <a:srgbClr val="FF0000"/>
                </a:solidFill>
                <a:latin typeface="Times New Roman" panose="02020603050405020304" pitchFamily="18" charset="0"/>
                <a:cs typeface="Times New Roman" panose="02020603050405020304" pitchFamily="18" charset="0"/>
              </a:rPr>
              <a:t>FACET JOINT PAIN REFERRING TO THE GROIN</a:t>
            </a:r>
            <a:br>
              <a:rPr lang="en-GB" sz="3600" dirty="0"/>
            </a:br>
            <a:endParaRPr lang="en-US" sz="3600" dirty="0"/>
          </a:p>
        </p:txBody>
      </p:sp>
      <p:pic>
        <p:nvPicPr>
          <p:cNvPr id="5" name="Picture 4">
            <a:extLst>
              <a:ext uri="{FF2B5EF4-FFF2-40B4-BE49-F238E27FC236}">
                <a16:creationId xmlns:a16="http://schemas.microsoft.com/office/drawing/2014/main" id="{C7896B45-1607-D647-B007-95EB8C89DB72}"/>
              </a:ext>
            </a:extLst>
          </p:cNvPr>
          <p:cNvPicPr>
            <a:picLocks noChangeAspect="1"/>
          </p:cNvPicPr>
          <p:nvPr/>
        </p:nvPicPr>
        <p:blipFill>
          <a:blip r:embed="rId2"/>
          <a:stretch>
            <a:fillRect/>
          </a:stretch>
        </p:blipFill>
        <p:spPr>
          <a:xfrm>
            <a:off x="101655" y="905855"/>
            <a:ext cx="6164063" cy="5806672"/>
          </a:xfrm>
          <a:prstGeom prst="rect">
            <a:avLst/>
          </a:prstGeom>
        </p:spPr>
      </p:pic>
      <p:sp>
        <p:nvSpPr>
          <p:cNvPr id="3" name="TextBox 2">
            <a:extLst>
              <a:ext uri="{FF2B5EF4-FFF2-40B4-BE49-F238E27FC236}">
                <a16:creationId xmlns:a16="http://schemas.microsoft.com/office/drawing/2014/main" id="{7FDCEFD3-F0E9-C945-8F66-4F1ECF5686C1}"/>
              </a:ext>
            </a:extLst>
          </p:cNvPr>
          <p:cNvSpPr txBox="1"/>
          <p:nvPr/>
        </p:nvSpPr>
        <p:spPr>
          <a:xfrm>
            <a:off x="7211291" y="4748645"/>
            <a:ext cx="184731" cy="369332"/>
          </a:xfrm>
          <a:prstGeom prst="rect">
            <a:avLst/>
          </a:prstGeom>
          <a:noFill/>
        </p:spPr>
        <p:txBody>
          <a:bodyPr wrap="none" rtlCol="0">
            <a:spAutoFit/>
          </a:bodyPr>
          <a:lstStyle/>
          <a:p>
            <a:endParaRPr lang="en-US" dirty="0"/>
          </a:p>
        </p:txBody>
      </p:sp>
      <p:pic>
        <p:nvPicPr>
          <p:cNvPr id="11" name="Picture 10">
            <a:extLst>
              <a:ext uri="{FF2B5EF4-FFF2-40B4-BE49-F238E27FC236}">
                <a16:creationId xmlns:a16="http://schemas.microsoft.com/office/drawing/2014/main" id="{9E18E386-DC63-334D-961D-B7FBB774B1B8}"/>
              </a:ext>
            </a:extLst>
          </p:cNvPr>
          <p:cNvPicPr>
            <a:picLocks noChangeAspect="1"/>
          </p:cNvPicPr>
          <p:nvPr/>
        </p:nvPicPr>
        <p:blipFill>
          <a:blip r:embed="rId3"/>
          <a:stretch>
            <a:fillRect/>
          </a:stretch>
        </p:blipFill>
        <p:spPr>
          <a:xfrm>
            <a:off x="6354861" y="905855"/>
            <a:ext cx="5735484" cy="5806672"/>
          </a:xfrm>
          <a:prstGeom prst="rect">
            <a:avLst/>
          </a:prstGeom>
        </p:spPr>
      </p:pic>
    </p:spTree>
    <p:extLst>
      <p:ext uri="{BB962C8B-B14F-4D97-AF65-F5344CB8AC3E}">
        <p14:creationId xmlns:p14="http://schemas.microsoft.com/office/powerpoint/2010/main" val="2458495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E96DD-C3E9-154E-A136-13CFBA277D20}"/>
              </a:ext>
            </a:extLst>
          </p:cNvPr>
          <p:cNvSpPr>
            <a:spLocks noGrp="1"/>
          </p:cNvSpPr>
          <p:nvPr>
            <p:ph type="title"/>
          </p:nvPr>
        </p:nvSpPr>
        <p:spPr>
          <a:xfrm>
            <a:off x="501478" y="398077"/>
            <a:ext cx="11189043" cy="1325563"/>
          </a:xfrm>
        </p:spPr>
        <p:txBody>
          <a:bodyPr>
            <a:normAutofit fontScale="90000"/>
          </a:bodyPr>
          <a:lstStyle/>
          <a:p>
            <a:r>
              <a:rPr lang="en-GB" sz="4000" b="1" dirty="0">
                <a:solidFill>
                  <a:srgbClr val="FF0000"/>
                </a:solidFill>
                <a:latin typeface="Times New Roman" panose="02020603050405020304" pitchFamily="18" charset="0"/>
                <a:cs typeface="Times New Roman" panose="02020603050405020304" pitchFamily="18" charset="0"/>
              </a:rPr>
              <a:t>FACET JOINT PAIN REFERRING TO THE GROIN</a:t>
            </a:r>
            <a:br>
              <a:rPr lang="en-GB" sz="4000" dirty="0">
                <a:solidFill>
                  <a:srgbClr val="FF0000"/>
                </a:solidFill>
                <a:latin typeface="Times New Roman" panose="02020603050405020304" pitchFamily="18" charset="0"/>
                <a:cs typeface="Times New Roman" panose="02020603050405020304" pitchFamily="18" charset="0"/>
              </a:rPr>
            </a:b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615ADD77-C22B-9240-8802-2B1D58F96F73}"/>
              </a:ext>
            </a:extLst>
          </p:cNvPr>
          <p:cNvSpPr>
            <a:spLocks noGrp="1"/>
          </p:cNvSpPr>
          <p:nvPr>
            <p:ph idx="1"/>
          </p:nvPr>
        </p:nvSpPr>
        <p:spPr>
          <a:xfrm>
            <a:off x="4956463" y="1341664"/>
            <a:ext cx="7135091" cy="2632075"/>
          </a:xfrm>
        </p:spPr>
        <p:txBody>
          <a:bodyPr>
            <a:normAutofit fontScale="92500" lnSpcReduction="20000"/>
          </a:bodyPr>
          <a:lstStyle/>
          <a:p>
            <a:pPr marL="0" indent="0">
              <a:buNone/>
            </a:pPr>
            <a:r>
              <a:rPr lang="en-GB" dirty="0">
                <a:latin typeface="Times New Roman" panose="02020603050405020304" pitchFamily="18" charset="0"/>
                <a:cs typeface="Times New Roman" panose="02020603050405020304" pitchFamily="18" charset="0"/>
              </a:rPr>
              <a:t>Composite referred pain patterns induced in six normal subjects by injection of hypertonic saline solution into the zygapophyseal (Facet) joints at </a:t>
            </a:r>
            <a:r>
              <a:rPr lang="en-GB" dirty="0">
                <a:solidFill>
                  <a:srgbClr val="FF0000"/>
                </a:solidFill>
                <a:latin typeface="Times New Roman" panose="02020603050405020304" pitchFamily="18" charset="0"/>
                <a:cs typeface="Times New Roman" panose="02020603050405020304" pitchFamily="18" charset="0"/>
              </a:rPr>
              <a:t>L1-2</a:t>
            </a:r>
            <a:r>
              <a:rPr lang="en-GB" dirty="0">
                <a:latin typeface="Times New Roman" panose="02020603050405020304" pitchFamily="18" charset="0"/>
                <a:cs typeface="Times New Roman" panose="02020603050405020304" pitchFamily="18" charset="0"/>
              </a:rPr>
              <a:t> (diagonal lines, superior pattern), and at </a:t>
            </a:r>
            <a:r>
              <a:rPr lang="en-GB" dirty="0">
                <a:solidFill>
                  <a:srgbClr val="FF0000"/>
                </a:solidFill>
                <a:latin typeface="Times New Roman" panose="02020603050405020304" pitchFamily="18" charset="0"/>
                <a:cs typeface="Times New Roman" panose="02020603050405020304" pitchFamily="18" charset="0"/>
              </a:rPr>
              <a:t>L4 – 5 </a:t>
            </a:r>
            <a:r>
              <a:rPr lang="en-GB" dirty="0">
                <a:latin typeface="Times New Roman" panose="02020603050405020304" pitchFamily="18" charset="0"/>
                <a:cs typeface="Times New Roman" panose="02020603050405020304" pitchFamily="18" charset="0"/>
              </a:rPr>
              <a:t>(cross-hatched, inferior pattern).</a:t>
            </a:r>
          </a:p>
          <a:p>
            <a:pPr marL="0" indent="0">
              <a:buNone/>
            </a:pPr>
            <a:r>
              <a:rPr lang="en-GB" dirty="0">
                <a:solidFill>
                  <a:srgbClr val="FF0000"/>
                </a:solidFill>
                <a:latin typeface="Times New Roman" panose="02020603050405020304" pitchFamily="18" charset="0"/>
                <a:cs typeface="Times New Roman" panose="02020603050405020304" pitchFamily="18" charset="0"/>
              </a:rPr>
              <a:t>Despite the difference of three segmental levels between the stimulus injections, the referred pain patterns overlap.</a:t>
            </a:r>
          </a:p>
        </p:txBody>
      </p:sp>
      <p:sp>
        <p:nvSpPr>
          <p:cNvPr id="6" name="TextBox 5">
            <a:extLst>
              <a:ext uri="{FF2B5EF4-FFF2-40B4-BE49-F238E27FC236}">
                <a16:creationId xmlns:a16="http://schemas.microsoft.com/office/drawing/2014/main" id="{D7EDB2E4-43E4-7D4D-B856-9BC18513778B}"/>
              </a:ext>
            </a:extLst>
          </p:cNvPr>
          <p:cNvSpPr txBox="1"/>
          <p:nvPr/>
        </p:nvSpPr>
        <p:spPr>
          <a:xfrm>
            <a:off x="232931" y="5861366"/>
            <a:ext cx="9050481" cy="646331"/>
          </a:xfrm>
          <a:prstGeom prst="rect">
            <a:avLst/>
          </a:prstGeom>
          <a:noFill/>
        </p:spPr>
        <p:txBody>
          <a:bodyPr wrap="square" rtlCol="0">
            <a:spAutoFit/>
          </a:bodyPr>
          <a:lstStyle/>
          <a:p>
            <a:r>
              <a:rPr lang="en-GB" b="1" i="1" dirty="0" err="1">
                <a:latin typeface="Times New Roman" panose="02020603050405020304" pitchFamily="18" charset="0"/>
                <a:cs typeface="Times New Roman" panose="02020603050405020304" pitchFamily="18" charset="0"/>
              </a:rPr>
              <a:t>McCall,Park,O’Brien</a:t>
            </a:r>
            <a:r>
              <a:rPr lang="en-GB" b="1" i="1" dirty="0">
                <a:latin typeface="Times New Roman" panose="02020603050405020304" pitchFamily="18" charset="0"/>
                <a:cs typeface="Times New Roman" panose="02020603050405020304" pitchFamily="18" charset="0"/>
              </a:rPr>
              <a:t>. Induced pain referral from posterior lumbar elements in normal subjects. Spine 4:441-446,1979</a:t>
            </a:r>
          </a:p>
        </p:txBody>
      </p:sp>
      <p:pic>
        <p:nvPicPr>
          <p:cNvPr id="8" name="Picture 7">
            <a:extLst>
              <a:ext uri="{FF2B5EF4-FFF2-40B4-BE49-F238E27FC236}">
                <a16:creationId xmlns:a16="http://schemas.microsoft.com/office/drawing/2014/main" id="{A687A4E1-34C4-3849-8F1D-B8062D413085}"/>
              </a:ext>
            </a:extLst>
          </p:cNvPr>
          <p:cNvPicPr/>
          <p:nvPr/>
        </p:nvPicPr>
        <p:blipFill>
          <a:blip r:embed="rId2">
            <a:extLst>
              <a:ext uri="{28A0092B-C50C-407E-A947-70E740481C1C}">
                <a14:useLocalDpi xmlns:a14="http://schemas.microsoft.com/office/drawing/2010/main" val="0"/>
              </a:ext>
            </a:extLst>
          </a:blip>
          <a:stretch>
            <a:fillRect/>
          </a:stretch>
        </p:blipFill>
        <p:spPr>
          <a:xfrm>
            <a:off x="232931" y="1060858"/>
            <a:ext cx="4723532" cy="4602187"/>
          </a:xfrm>
          <a:prstGeom prst="rect">
            <a:avLst/>
          </a:prstGeom>
        </p:spPr>
      </p:pic>
    </p:spTree>
    <p:extLst>
      <p:ext uri="{BB962C8B-B14F-4D97-AF65-F5344CB8AC3E}">
        <p14:creationId xmlns:p14="http://schemas.microsoft.com/office/powerpoint/2010/main" val="3748340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F61A-7F48-0B4B-BA2D-D134ECB3490E}"/>
              </a:ext>
            </a:extLst>
          </p:cNvPr>
          <p:cNvSpPr>
            <a:spLocks noGrp="1"/>
          </p:cNvSpPr>
          <p:nvPr>
            <p:ph type="title"/>
          </p:nvPr>
        </p:nvSpPr>
        <p:spPr/>
        <p:txBody>
          <a:bodyPr>
            <a:norm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SACROILIAC JOINT (SIJ)</a:t>
            </a:r>
            <a:br>
              <a:rPr lang="en-GB" sz="4000" dirty="0">
                <a:solidFill>
                  <a:srgbClr val="FF0000"/>
                </a:solidFill>
                <a:latin typeface="Times New Roman" panose="02020603050405020304" pitchFamily="18" charset="0"/>
                <a:cs typeface="Times New Roman" panose="02020603050405020304" pitchFamily="18" charset="0"/>
              </a:rPr>
            </a:br>
            <a:r>
              <a:rPr lang="en-GB" sz="4000" b="1" dirty="0">
                <a:solidFill>
                  <a:srgbClr val="FF0000"/>
                </a:solidFill>
                <a:latin typeface="Times New Roman" panose="02020603050405020304" pitchFamily="18" charset="0"/>
                <a:cs typeface="Times New Roman" panose="02020603050405020304" pitchFamily="18" charset="0"/>
              </a:rPr>
              <a:t>Controversy: 1</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C965304-F805-7C4B-AD78-2D00EAF3F492}"/>
              </a:ext>
            </a:extLst>
          </p:cNvPr>
          <p:cNvSpPr>
            <a:spLocks noGrp="1"/>
          </p:cNvSpPr>
          <p:nvPr>
            <p:ph idx="1"/>
          </p:nvPr>
        </p:nvSpPr>
        <p:spPr/>
        <p:txBody>
          <a:bodyPr>
            <a:normAutofit fontScale="77500" lnSpcReduction="20000"/>
          </a:bodyPr>
          <a:lstStyle/>
          <a:p>
            <a:r>
              <a:rPr lang="en-US" dirty="0"/>
              <a:t>Gray’s Anatomy, records the sacroiliac joint innervation to be, </a:t>
            </a:r>
            <a:r>
              <a:rPr lang="en-US" i="1" dirty="0"/>
              <a:t>“</a:t>
            </a:r>
            <a:r>
              <a:rPr lang="en-US" i="1" dirty="0">
                <a:solidFill>
                  <a:srgbClr val="FF0000"/>
                </a:solidFill>
              </a:rPr>
              <a:t>controversial and not generally agreed </a:t>
            </a:r>
            <a:r>
              <a:rPr lang="en-US" i="1" dirty="0"/>
              <a:t>and that results of reported studies vary”</a:t>
            </a:r>
            <a:endParaRPr lang="en-GB" dirty="0"/>
          </a:p>
          <a:p>
            <a:pPr marL="114300" indent="0">
              <a:buNone/>
            </a:pPr>
            <a:r>
              <a:rPr lang="en-US" dirty="0" err="1"/>
              <a:t>Sandring.S</a:t>
            </a:r>
            <a:r>
              <a:rPr lang="en-US" dirty="0"/>
              <a:t>.(Edit),Gray’s Anatomy.,39</a:t>
            </a:r>
            <a:r>
              <a:rPr lang="en-US" baseline="30000" dirty="0"/>
              <a:t>th</a:t>
            </a:r>
            <a:r>
              <a:rPr lang="en-US" dirty="0"/>
              <a:t> Edition, Elsevier. 2005.,p.1439.</a:t>
            </a:r>
            <a:endParaRPr lang="en-GB" dirty="0"/>
          </a:p>
          <a:p>
            <a:pPr marL="114300" indent="0">
              <a:buNone/>
            </a:pPr>
            <a:endParaRPr lang="en-GB" dirty="0"/>
          </a:p>
          <a:p>
            <a:r>
              <a:rPr lang="en-US" i="1" dirty="0"/>
              <a:t>The SIJ  prevalence  accounts for </a:t>
            </a:r>
            <a:r>
              <a:rPr lang="en-US" i="1" dirty="0">
                <a:solidFill>
                  <a:srgbClr val="FF0000"/>
                </a:solidFill>
              </a:rPr>
              <a:t>15-25% of low back pain</a:t>
            </a:r>
            <a:r>
              <a:rPr lang="en-US" i="1" dirty="0"/>
              <a:t>.</a:t>
            </a:r>
            <a:endParaRPr lang="en-GB" dirty="0"/>
          </a:p>
          <a:p>
            <a:pPr marL="114300" indent="0">
              <a:buNone/>
            </a:pPr>
            <a:r>
              <a:rPr lang="en-US" dirty="0"/>
              <a:t>Cohen. </a:t>
            </a:r>
            <a:r>
              <a:rPr lang="en-US" dirty="0" err="1"/>
              <a:t>S.P.Sacroiliac</a:t>
            </a:r>
            <a:r>
              <a:rPr lang="en-US" dirty="0"/>
              <a:t> joint pain: a comprehensive review of anatomy, diagnosis, and treatment.</a:t>
            </a:r>
            <a:r>
              <a:rPr lang="en-US" u="sng" dirty="0"/>
              <a:t> </a:t>
            </a:r>
            <a:r>
              <a:rPr lang="en-US" u="sng" dirty="0" err="1"/>
              <a:t>Anesth</a:t>
            </a:r>
            <a:r>
              <a:rPr lang="en-US" u="sng" dirty="0"/>
              <a:t> </a:t>
            </a:r>
            <a:r>
              <a:rPr lang="en-US" u="sng" dirty="0" err="1"/>
              <a:t>Analg</a:t>
            </a:r>
            <a:r>
              <a:rPr lang="en-US" u="sng" dirty="0"/>
              <a:t>.</a:t>
            </a:r>
            <a:r>
              <a:rPr lang="en-US" dirty="0"/>
              <a:t> 2005 Nov;101(5):1440-53.</a:t>
            </a:r>
            <a:endParaRPr lang="en-GB" dirty="0"/>
          </a:p>
          <a:p>
            <a:pPr marL="114300" indent="0">
              <a:buNone/>
            </a:pPr>
            <a:endParaRPr lang="en-GB" dirty="0"/>
          </a:p>
          <a:p>
            <a:r>
              <a:rPr lang="en-US" i="1" dirty="0"/>
              <a:t>A recent double blind prospective study study  showed patients who suffered with </a:t>
            </a:r>
            <a:r>
              <a:rPr lang="en-US" i="1" dirty="0">
                <a:solidFill>
                  <a:srgbClr val="FF0000"/>
                </a:solidFill>
              </a:rPr>
              <a:t>SIJ dysfunction causing leg pain response to </a:t>
            </a:r>
            <a:r>
              <a:rPr lang="en-US" b="1" i="1" dirty="0">
                <a:solidFill>
                  <a:srgbClr val="FF0000"/>
                </a:solidFill>
              </a:rPr>
              <a:t>manipulation of the sacroiliac joint was more effective than intra articular injection</a:t>
            </a:r>
            <a:r>
              <a:rPr lang="en-US" i="1" dirty="0"/>
              <a:t>.</a:t>
            </a:r>
            <a:endParaRPr lang="en-GB" dirty="0"/>
          </a:p>
          <a:p>
            <a:pPr marL="114300" indent="0">
              <a:buNone/>
            </a:pPr>
            <a:r>
              <a:rPr lang="en-US" dirty="0" err="1"/>
              <a:t>Visser.L</a:t>
            </a:r>
            <a:r>
              <a:rPr lang="en-US" dirty="0"/>
              <a:t>., </a:t>
            </a:r>
            <a:r>
              <a:rPr lang="en-US" dirty="0" err="1"/>
              <a:t>et.al</a:t>
            </a:r>
            <a:r>
              <a:rPr lang="en-US" dirty="0"/>
              <a:t>. Treatment of the sacroiliac joint in patients with leg pain: a randomized-controlled trial. European Spine J. Springer. 2013.Vol.22. No.10. p.2310-2317.</a:t>
            </a:r>
            <a:endParaRPr lang="en-GB" dirty="0"/>
          </a:p>
          <a:p>
            <a:endParaRPr lang="en-US" dirty="0"/>
          </a:p>
        </p:txBody>
      </p:sp>
    </p:spTree>
    <p:extLst>
      <p:ext uri="{BB962C8B-B14F-4D97-AF65-F5344CB8AC3E}">
        <p14:creationId xmlns:p14="http://schemas.microsoft.com/office/powerpoint/2010/main" val="1688862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B5DBA-8EEA-114E-8EFC-ADC2156CD140}"/>
              </a:ext>
            </a:extLst>
          </p:cNvPr>
          <p:cNvSpPr>
            <a:spLocks noGrp="1"/>
          </p:cNvSpPr>
          <p:nvPr>
            <p:ph type="title"/>
          </p:nvPr>
        </p:nvSpPr>
        <p:spPr/>
        <p:txBody>
          <a:bodyPr>
            <a:norm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SACROILIAC JOINT (SIJ)</a:t>
            </a:r>
            <a:br>
              <a:rPr lang="en-GB" sz="4000" dirty="0">
                <a:solidFill>
                  <a:srgbClr val="FF0000"/>
                </a:solidFill>
                <a:latin typeface="Times New Roman" panose="02020603050405020304" pitchFamily="18" charset="0"/>
                <a:cs typeface="Times New Roman" panose="02020603050405020304" pitchFamily="18" charset="0"/>
              </a:rPr>
            </a:br>
            <a:r>
              <a:rPr lang="en-GB" sz="4000" b="1" dirty="0">
                <a:solidFill>
                  <a:srgbClr val="FF0000"/>
                </a:solidFill>
                <a:latin typeface="Times New Roman" panose="02020603050405020304" pitchFamily="18" charset="0"/>
                <a:cs typeface="Times New Roman" panose="02020603050405020304" pitchFamily="18" charset="0"/>
              </a:rPr>
              <a:t>Controversy: 2</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4939EA8-B976-8F4F-8D2C-DD678D3326FC}"/>
              </a:ext>
            </a:extLst>
          </p:cNvPr>
          <p:cNvSpPr>
            <a:spLocks noGrp="1"/>
          </p:cNvSpPr>
          <p:nvPr>
            <p:ph idx="1"/>
          </p:nvPr>
        </p:nvSpPr>
        <p:spPr/>
        <p:txBody>
          <a:bodyPr/>
          <a:lstStyle/>
          <a:p>
            <a:r>
              <a:rPr lang="en-US" i="1" dirty="0"/>
              <a:t>“The dramatic increase in the diagnosis of sacroiliac joint pain, the use of sacroiliac joint injections and the inevitable subsequent increase in the use of expensive fusion devices to treat sacroiliac joint pain is </a:t>
            </a:r>
            <a:r>
              <a:rPr lang="en-US" i="1" dirty="0">
                <a:solidFill>
                  <a:srgbClr val="FF0000"/>
                </a:solidFill>
              </a:rPr>
              <a:t>against a background of no evidence</a:t>
            </a:r>
            <a:r>
              <a:rPr lang="en-US" i="1" dirty="0"/>
              <a:t> that this will be anything other than a passing phase adhering to the eponymous and repeatedly demonstrated Scott’s parabola” </a:t>
            </a:r>
            <a:endParaRPr lang="en-GB" dirty="0"/>
          </a:p>
          <a:p>
            <a:pPr marL="114300" indent="0">
              <a:buNone/>
            </a:pPr>
            <a:r>
              <a:rPr lang="en-US" dirty="0" err="1"/>
              <a:t>O’Dowd.J</a:t>
            </a:r>
            <a:r>
              <a:rPr lang="en-US" dirty="0"/>
              <a:t>, </a:t>
            </a:r>
            <a:r>
              <a:rPr lang="en-US" dirty="0" err="1"/>
              <a:t>Hlavsova.A</a:t>
            </a:r>
            <a:r>
              <a:rPr lang="en-US" dirty="0"/>
              <a:t>. Spinal Surgery for low back pain: a way forward. European Spine J (2014) 23, April (</a:t>
            </a:r>
            <a:r>
              <a:rPr lang="en-US" dirty="0" err="1"/>
              <a:t>Suppl</a:t>
            </a:r>
            <a:r>
              <a:rPr lang="en-US" dirty="0"/>
              <a:t> 1):S6-S8</a:t>
            </a:r>
            <a:endParaRPr lang="en-GB" dirty="0"/>
          </a:p>
          <a:p>
            <a:pPr marL="114300" indent="0">
              <a:buNone/>
            </a:pPr>
            <a:r>
              <a:rPr lang="en-US" dirty="0" err="1"/>
              <a:t>Scott.J</a:t>
            </a:r>
            <a:r>
              <a:rPr lang="en-US" dirty="0"/>
              <a:t> (2001) Scott’s parabola: the rise and fall of surgical technique. Br Med J 323:1477</a:t>
            </a:r>
            <a:endParaRPr lang="en-GB" dirty="0"/>
          </a:p>
          <a:p>
            <a:endParaRPr lang="en-US" dirty="0"/>
          </a:p>
        </p:txBody>
      </p:sp>
    </p:spTree>
    <p:extLst>
      <p:ext uri="{BB962C8B-B14F-4D97-AF65-F5344CB8AC3E}">
        <p14:creationId xmlns:p14="http://schemas.microsoft.com/office/powerpoint/2010/main" val="1135914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44227-6B28-3E40-822F-E75F74437902}"/>
              </a:ext>
            </a:extLst>
          </p:cNvPr>
          <p:cNvSpPr>
            <a:spLocks noGrp="1"/>
          </p:cNvSpPr>
          <p:nvPr>
            <p:ph type="title"/>
          </p:nvPr>
        </p:nvSpPr>
        <p:spPr/>
        <p:txBody>
          <a:bodyPr>
            <a:norm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Referred pain location depends on the affected section of the sacroiliac joint</a:t>
            </a:r>
          </a:p>
        </p:txBody>
      </p:sp>
      <p:pic>
        <p:nvPicPr>
          <p:cNvPr id="5" name="Content Placeholder 4">
            <a:extLst>
              <a:ext uri="{FF2B5EF4-FFF2-40B4-BE49-F238E27FC236}">
                <a16:creationId xmlns:a16="http://schemas.microsoft.com/office/drawing/2014/main" id="{33B52723-FE77-DD4B-AF41-536D7C5CD573}"/>
              </a:ext>
            </a:extLst>
          </p:cNvPr>
          <p:cNvPicPr>
            <a:picLocks noGrp="1" noChangeAspect="1"/>
          </p:cNvPicPr>
          <p:nvPr>
            <p:ph idx="1"/>
          </p:nvPr>
        </p:nvPicPr>
        <p:blipFill>
          <a:blip r:embed="rId2"/>
          <a:stretch>
            <a:fillRect/>
          </a:stretch>
        </p:blipFill>
        <p:spPr>
          <a:xfrm>
            <a:off x="6510458" y="1690688"/>
            <a:ext cx="4173173" cy="4864216"/>
          </a:xfrm>
        </p:spPr>
      </p:pic>
      <p:pic>
        <p:nvPicPr>
          <p:cNvPr id="7" name="Picture 6">
            <a:extLst>
              <a:ext uri="{FF2B5EF4-FFF2-40B4-BE49-F238E27FC236}">
                <a16:creationId xmlns:a16="http://schemas.microsoft.com/office/drawing/2014/main" id="{D3099AA7-005C-1747-9DC6-1E50F485404A}"/>
              </a:ext>
            </a:extLst>
          </p:cNvPr>
          <p:cNvPicPr>
            <a:picLocks noChangeAspect="1"/>
          </p:cNvPicPr>
          <p:nvPr/>
        </p:nvPicPr>
        <p:blipFill>
          <a:blip r:embed="rId3"/>
          <a:stretch>
            <a:fillRect/>
          </a:stretch>
        </p:blipFill>
        <p:spPr>
          <a:xfrm>
            <a:off x="1453270" y="1690688"/>
            <a:ext cx="4173173" cy="4864216"/>
          </a:xfrm>
          <a:prstGeom prst="rect">
            <a:avLst/>
          </a:prstGeom>
        </p:spPr>
      </p:pic>
      <p:sp useBgFill="1">
        <p:nvSpPr>
          <p:cNvPr id="8" name="TextBox 7">
            <a:extLst>
              <a:ext uri="{FF2B5EF4-FFF2-40B4-BE49-F238E27FC236}">
                <a16:creationId xmlns:a16="http://schemas.microsoft.com/office/drawing/2014/main" id="{52A46215-3E1E-C44C-8FBB-88C6B3382A7E}"/>
              </a:ext>
            </a:extLst>
          </p:cNvPr>
          <p:cNvSpPr txBox="1"/>
          <p:nvPr/>
        </p:nvSpPr>
        <p:spPr>
          <a:xfrm>
            <a:off x="1346345" y="6427113"/>
            <a:ext cx="4387021" cy="430887"/>
          </a:xfrm>
          <a:prstGeom prst="rect">
            <a:avLst/>
          </a:prstGeom>
        </p:spPr>
        <p:txBody>
          <a:bodyPr wrap="square" rtlCol="0">
            <a:spAutoFit/>
          </a:bodyPr>
          <a:lstStyle/>
          <a:p>
            <a:r>
              <a:rPr lang="en-US" sz="1100" b="1" i="1" dirty="0">
                <a:latin typeface="Times New Roman" panose="02020603050405020304" pitchFamily="18" charset="0"/>
                <a:cs typeface="Times New Roman" panose="02020603050405020304" pitchFamily="18" charset="0"/>
              </a:rPr>
              <a:t>Kurosawa et. al., European Spine Journal. Springer.  published online 5</a:t>
            </a:r>
            <a:r>
              <a:rPr lang="en-US" sz="1100" b="1" i="1" baseline="30000" dirty="0">
                <a:latin typeface="Times New Roman" panose="02020603050405020304" pitchFamily="18" charset="0"/>
                <a:cs typeface="Times New Roman" panose="02020603050405020304" pitchFamily="18" charset="0"/>
              </a:rPr>
              <a:t>th</a:t>
            </a:r>
            <a:r>
              <a:rPr lang="en-US" sz="1100" b="1" i="1" dirty="0">
                <a:latin typeface="Times New Roman" panose="02020603050405020304" pitchFamily="18" charset="0"/>
                <a:cs typeface="Times New Roman" panose="02020603050405020304" pitchFamily="18" charset="0"/>
              </a:rPr>
              <a:t> October 2014</a:t>
            </a:r>
            <a:endParaRPr lang="en-US" sz="1100" b="1" i="1" dirty="0"/>
          </a:p>
        </p:txBody>
      </p:sp>
    </p:spTree>
    <p:extLst>
      <p:ext uri="{BB962C8B-B14F-4D97-AF65-F5344CB8AC3E}">
        <p14:creationId xmlns:p14="http://schemas.microsoft.com/office/powerpoint/2010/main" val="1250425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148E8-8C1B-2745-9865-4506A479E5CA}"/>
              </a:ext>
            </a:extLst>
          </p:cNvPr>
          <p:cNvSpPr>
            <a:spLocks noGrp="1"/>
          </p:cNvSpPr>
          <p:nvPr>
            <p:ph type="ctrTitle"/>
          </p:nvPr>
        </p:nvSpPr>
        <p:spPr>
          <a:xfrm>
            <a:off x="1395813" y="753416"/>
            <a:ext cx="9144000" cy="815546"/>
          </a:xfrm>
        </p:spPr>
        <p:txBody>
          <a:bodyPr>
            <a:normAutofit/>
          </a:bodyPr>
          <a:lstStyle/>
          <a:p>
            <a:r>
              <a:rPr lang="en-GB" sz="4400" b="1" dirty="0">
                <a:solidFill>
                  <a:srgbClr val="FF0000"/>
                </a:solidFill>
                <a:latin typeface="Times New Roman" panose="02020603050405020304" pitchFamily="18" charset="0"/>
                <a:cs typeface="Times New Roman" panose="02020603050405020304" pitchFamily="18" charset="0"/>
              </a:rPr>
              <a:t>A DIAGNOSTIC DILEMMA :</a:t>
            </a:r>
            <a:endParaRPr lang="en-US" sz="4400" dirty="0">
              <a:latin typeface="Times New Roman" panose="02020603050405020304" pitchFamily="18" charset="0"/>
              <a:cs typeface="Times New Roman" panose="02020603050405020304" pitchFamily="18" charset="0"/>
            </a:endParaRPr>
          </a:p>
        </p:txBody>
      </p:sp>
      <p:sp>
        <p:nvSpPr>
          <p:cNvPr id="6" name="Subtitle 5">
            <a:extLst>
              <a:ext uri="{FF2B5EF4-FFF2-40B4-BE49-F238E27FC236}">
                <a16:creationId xmlns:a16="http://schemas.microsoft.com/office/drawing/2014/main" id="{6366C964-3B98-3A4C-906A-88E663527762}"/>
              </a:ext>
            </a:extLst>
          </p:cNvPr>
          <p:cNvSpPr>
            <a:spLocks noGrp="1"/>
          </p:cNvSpPr>
          <p:nvPr>
            <p:ph type="subTitle" idx="1"/>
          </p:nvPr>
        </p:nvSpPr>
        <p:spPr>
          <a:xfrm>
            <a:off x="504202" y="2337260"/>
            <a:ext cx="11152261" cy="2892765"/>
          </a:xfrm>
        </p:spPr>
        <p:txBody>
          <a:bodyPr>
            <a:normAutofit/>
          </a:bodyPr>
          <a:lstStyle/>
          <a:p>
            <a:r>
              <a:rPr lang="en-GB" sz="3200" b="1" dirty="0">
                <a:latin typeface="Times New Roman" panose="02020603050405020304" pitchFamily="18" charset="0"/>
                <a:cs typeface="Times New Roman" panose="02020603050405020304" pitchFamily="18" charset="0"/>
              </a:rPr>
              <a:t>PAIN IN THE GROIN….. BUT NOT IN THE GROIN?</a:t>
            </a:r>
            <a:endParaRPr lang="en-GB" sz="3200" dirty="0">
              <a:latin typeface="Times New Roman" panose="02020603050405020304" pitchFamily="18" charset="0"/>
              <a:cs typeface="Times New Roman" panose="02020603050405020304" pitchFamily="18" charset="0"/>
            </a:endParaRPr>
          </a:p>
          <a:p>
            <a:r>
              <a:rPr lang="en-GB" sz="3200" b="1" dirty="0">
                <a:latin typeface="Times New Roman" panose="02020603050405020304" pitchFamily="18" charset="0"/>
                <a:cs typeface="Times New Roman" panose="02020603050405020304" pitchFamily="18" charset="0"/>
              </a:rPr>
              <a:t> </a:t>
            </a:r>
            <a:endParaRPr lang="en-GB" sz="3200" dirty="0">
              <a:solidFill>
                <a:srgbClr val="FF0000"/>
              </a:solidFill>
              <a:effectLst/>
              <a:latin typeface="Times New Roman" panose="02020603050405020304" pitchFamily="18" charset="0"/>
              <a:cs typeface="Times New Roman" panose="02020603050405020304" pitchFamily="18" charset="0"/>
            </a:endParaRPr>
          </a:p>
          <a:p>
            <a:r>
              <a:rPr lang="en-GB" sz="3200" b="1" dirty="0">
                <a:latin typeface="Times New Roman" panose="02020603050405020304" pitchFamily="18" charset="0"/>
                <a:cs typeface="Times New Roman" panose="02020603050405020304" pitchFamily="18" charset="0"/>
              </a:rPr>
              <a:t>IF NOT IN THE GROIN? WHERE DOES IT COME FROM?</a:t>
            </a:r>
            <a:endParaRPr lang="en-GB" sz="3200" dirty="0">
              <a:latin typeface="Times New Roman" panose="02020603050405020304" pitchFamily="18" charset="0"/>
              <a:cs typeface="Times New Roman" panose="02020603050405020304" pitchFamily="18" charset="0"/>
            </a:endParaRPr>
          </a:p>
          <a:p>
            <a:r>
              <a:rPr lang="en-GB" sz="3200" b="1" dirty="0">
                <a:solidFill>
                  <a:srgbClr val="FF0000"/>
                </a:solidFill>
                <a:latin typeface="Times New Roman" panose="02020603050405020304" pitchFamily="18" charset="0"/>
                <a:cs typeface="Times New Roman" panose="02020603050405020304" pitchFamily="18" charset="0"/>
              </a:rPr>
              <a:t>GROIN PAIN REFERRAL FROM DISTAL SITES</a:t>
            </a:r>
            <a:endParaRPr lang="en-GB" sz="3200" dirty="0">
              <a:solidFill>
                <a:srgbClr val="FF0000"/>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8915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21D06-90CF-4845-8F5D-EBF048C1CD80}"/>
              </a:ext>
            </a:extLst>
          </p:cNvPr>
          <p:cNvSpPr>
            <a:spLocks noGrp="1"/>
          </p:cNvSpPr>
          <p:nvPr>
            <p:ph type="title"/>
          </p:nvPr>
        </p:nvSpPr>
        <p:spPr/>
        <p:txBody>
          <a:bodyPr>
            <a:normAutofit/>
          </a:bodyPr>
          <a:lstStyle/>
          <a:p>
            <a:pPr algn="ctr"/>
            <a:r>
              <a:rPr lang="en-US" sz="4000" b="1">
                <a:solidFill>
                  <a:srgbClr val="FF0000"/>
                </a:solidFill>
                <a:latin typeface="Times New Roman" panose="02020603050405020304" pitchFamily="18" charset="0"/>
                <a:cs typeface="Times New Roman" panose="02020603050405020304" pitchFamily="18" charset="0"/>
              </a:rPr>
              <a:t>PAIN REFERRAL </a:t>
            </a:r>
            <a:r>
              <a:rPr lang="en-US" sz="4000" b="1" dirty="0">
                <a:solidFill>
                  <a:srgbClr val="FF0000"/>
                </a:solidFill>
                <a:latin typeface="Times New Roman" panose="02020603050405020304" pitchFamily="18" charset="0"/>
                <a:cs typeface="Times New Roman" panose="02020603050405020304" pitchFamily="18" charset="0"/>
              </a:rPr>
              <a:t>FROM MUSCLE </a:t>
            </a:r>
          </a:p>
        </p:txBody>
      </p:sp>
      <p:pic>
        <p:nvPicPr>
          <p:cNvPr id="8" name="Content Placeholder 7">
            <a:extLst>
              <a:ext uri="{FF2B5EF4-FFF2-40B4-BE49-F238E27FC236}">
                <a16:creationId xmlns:a16="http://schemas.microsoft.com/office/drawing/2014/main" id="{0950746A-9C53-734E-9AD0-A1C288F7F6D7}"/>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11211" y="1789327"/>
            <a:ext cx="5326936" cy="4179607"/>
          </a:xfrm>
          <a:prstGeom prst="rect">
            <a:avLst/>
          </a:prstGeom>
        </p:spPr>
      </p:pic>
      <p:pic>
        <p:nvPicPr>
          <p:cNvPr id="10" name="Picture 9">
            <a:extLst>
              <a:ext uri="{FF2B5EF4-FFF2-40B4-BE49-F238E27FC236}">
                <a16:creationId xmlns:a16="http://schemas.microsoft.com/office/drawing/2014/main" id="{A86498B7-4998-B948-898F-7649373DE34D}"/>
              </a:ext>
            </a:extLst>
          </p:cNvPr>
          <p:cNvPicPr>
            <a:picLocks noChangeAspect="1"/>
          </p:cNvPicPr>
          <p:nvPr/>
        </p:nvPicPr>
        <p:blipFill>
          <a:blip r:embed="rId3"/>
          <a:stretch>
            <a:fillRect/>
          </a:stretch>
        </p:blipFill>
        <p:spPr>
          <a:xfrm>
            <a:off x="5438146" y="1789327"/>
            <a:ext cx="6609691" cy="4179608"/>
          </a:xfrm>
          <a:prstGeom prst="rect">
            <a:avLst/>
          </a:prstGeom>
        </p:spPr>
      </p:pic>
    </p:spTree>
    <p:extLst>
      <p:ext uri="{BB962C8B-B14F-4D97-AF65-F5344CB8AC3E}">
        <p14:creationId xmlns:p14="http://schemas.microsoft.com/office/powerpoint/2010/main" val="1150783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JFK poster.fh9.pdf">
            <a:extLst>
              <a:ext uri="{FF2B5EF4-FFF2-40B4-BE49-F238E27FC236}">
                <a16:creationId xmlns:a16="http://schemas.microsoft.com/office/drawing/2014/main" id="{0805F4E6-4289-4548-91EF-FDE3FC97792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62312" r="-62312"/>
          <a:stretch>
            <a:fillRect/>
          </a:stretch>
        </p:blipFill>
        <p:spPr>
          <a:xfrm>
            <a:off x="970235" y="-198624"/>
            <a:ext cx="10667999" cy="7699175"/>
          </a:xfrm>
        </p:spPr>
      </p:pic>
    </p:spTree>
    <p:extLst>
      <p:ext uri="{BB962C8B-B14F-4D97-AF65-F5344CB8AC3E}">
        <p14:creationId xmlns:p14="http://schemas.microsoft.com/office/powerpoint/2010/main" val="3596763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29CD9-D248-3545-8612-41D73752BA88}"/>
              </a:ext>
            </a:extLst>
          </p:cNvPr>
          <p:cNvSpPr>
            <a:spLocks noGrp="1"/>
          </p:cNvSpPr>
          <p:nvPr>
            <p:ph type="title"/>
          </p:nvPr>
        </p:nvSpPr>
        <p:spPr>
          <a:xfrm>
            <a:off x="103909" y="270164"/>
            <a:ext cx="11793682" cy="2147888"/>
          </a:xfrm>
        </p:spPr>
        <p:txBody>
          <a:bodyPr>
            <a:normAutofit fontScale="90000"/>
          </a:bodyPr>
          <a:lstStyle/>
          <a:p>
            <a:pPr algn="ctr"/>
            <a:r>
              <a:rPr lang="en-GB" b="1" dirty="0">
                <a:solidFill>
                  <a:srgbClr val="FF0000"/>
                </a:solidFill>
                <a:latin typeface="Times New Roman" panose="02020603050405020304" pitchFamily="18" charset="0"/>
                <a:cs typeface="Times New Roman" panose="02020603050405020304" pitchFamily="18" charset="0"/>
              </a:rPr>
              <a:t>MUSCLE, (MYOFASCIAL TRIGGER POINT),        REFERRAL TO THE GROIN</a:t>
            </a:r>
            <a:br>
              <a:rPr lang="en-GB" dirty="0">
                <a:latin typeface="Times New Roman" panose="02020603050405020304" pitchFamily="18" charset="0"/>
                <a:cs typeface="Times New Roman" panose="02020603050405020304" pitchFamily="18" charset="0"/>
              </a:rPr>
            </a:br>
            <a:r>
              <a:rPr lang="en-GB" b="1" dirty="0">
                <a:latin typeface="Times New Roman" panose="02020603050405020304" pitchFamily="18" charset="0"/>
                <a:cs typeface="Times New Roman" panose="02020603050405020304" pitchFamily="18" charset="0"/>
              </a:rPr>
              <a:t> </a:t>
            </a:r>
            <a:br>
              <a:rPr lang="en-GB" dirty="0">
                <a:latin typeface="Times New Roman" panose="02020603050405020304" pitchFamily="18" charset="0"/>
                <a:cs typeface="Times New Roman" panose="02020603050405020304" pitchFamily="18" charset="0"/>
              </a:rPr>
            </a:b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34BE8E8-3848-4244-B264-CED3363A7ABE}"/>
              </a:ext>
            </a:extLst>
          </p:cNvPr>
          <p:cNvSpPr txBox="1"/>
          <p:nvPr/>
        </p:nvSpPr>
        <p:spPr>
          <a:xfrm>
            <a:off x="4821382" y="3293918"/>
            <a:ext cx="184731" cy="369332"/>
          </a:xfrm>
          <a:prstGeom prst="rect">
            <a:avLst/>
          </a:prstGeom>
          <a:noFill/>
        </p:spPr>
        <p:txBody>
          <a:bodyPr wrap="none" rtlCol="0">
            <a:spAutoFit/>
          </a:bodyPr>
          <a:lstStyle/>
          <a:p>
            <a:endParaRPr lang="en-US" dirty="0"/>
          </a:p>
        </p:txBody>
      </p:sp>
      <p:sp>
        <p:nvSpPr>
          <p:cNvPr id="5" name="Content Placeholder 2">
            <a:extLst>
              <a:ext uri="{FF2B5EF4-FFF2-40B4-BE49-F238E27FC236}">
                <a16:creationId xmlns:a16="http://schemas.microsoft.com/office/drawing/2014/main" id="{4C5984F4-A7DF-9F4B-9B51-EB1F7637D8F9}"/>
              </a:ext>
            </a:extLst>
          </p:cNvPr>
          <p:cNvSpPr>
            <a:spLocks noGrp="1"/>
          </p:cNvSpPr>
          <p:nvPr>
            <p:ph idx="1"/>
          </p:nvPr>
        </p:nvSpPr>
        <p:spPr>
          <a:xfrm>
            <a:off x="838200" y="1825625"/>
            <a:ext cx="10515600" cy="4351338"/>
          </a:xfrm>
        </p:spPr>
        <p:txBody>
          <a:bodyPr/>
          <a:lstStyle/>
          <a:p>
            <a:pPr marL="0" indent="0" algn="ctr">
              <a:buNone/>
            </a:pPr>
            <a:r>
              <a:rPr lang="en-GB" b="1" dirty="0"/>
              <a:t>MYOFASCIAL PAIN SYNDROMES:</a:t>
            </a:r>
          </a:p>
          <a:p>
            <a:pPr marL="0" indent="0" algn="ctr">
              <a:buNone/>
            </a:pPr>
            <a:r>
              <a:rPr lang="en-GB" dirty="0"/>
              <a:t>3 muscles can refer into the groin: Adductor longus, external oblique; Iliopsoas</a:t>
            </a:r>
          </a:p>
          <a:p>
            <a:pPr marL="0" indent="0" algn="ctr">
              <a:buNone/>
            </a:pPr>
            <a:endParaRPr lang="en-US" dirty="0"/>
          </a:p>
        </p:txBody>
      </p:sp>
      <p:pic>
        <p:nvPicPr>
          <p:cNvPr id="7" name="Picture 6">
            <a:extLst>
              <a:ext uri="{FF2B5EF4-FFF2-40B4-BE49-F238E27FC236}">
                <a16:creationId xmlns:a16="http://schemas.microsoft.com/office/drawing/2014/main" id="{C4B13CAA-31F8-A945-820E-00886EC15CFE}"/>
              </a:ext>
            </a:extLst>
          </p:cNvPr>
          <p:cNvPicPr>
            <a:picLocks noChangeAspect="1"/>
          </p:cNvPicPr>
          <p:nvPr/>
        </p:nvPicPr>
        <p:blipFill>
          <a:blip r:embed="rId2"/>
          <a:stretch>
            <a:fillRect/>
          </a:stretch>
        </p:blipFill>
        <p:spPr>
          <a:xfrm rot="16200000">
            <a:off x="-63835" y="3765706"/>
            <a:ext cx="3460174" cy="2308771"/>
          </a:xfrm>
          <a:prstGeom prst="rect">
            <a:avLst/>
          </a:prstGeom>
        </p:spPr>
      </p:pic>
      <p:pic>
        <p:nvPicPr>
          <p:cNvPr id="9" name="Picture 8">
            <a:extLst>
              <a:ext uri="{FF2B5EF4-FFF2-40B4-BE49-F238E27FC236}">
                <a16:creationId xmlns:a16="http://schemas.microsoft.com/office/drawing/2014/main" id="{8AA10E84-BE74-744A-8307-6EB7E2228E52}"/>
              </a:ext>
            </a:extLst>
          </p:cNvPr>
          <p:cNvPicPr>
            <a:picLocks noChangeAspect="1"/>
          </p:cNvPicPr>
          <p:nvPr/>
        </p:nvPicPr>
        <p:blipFill>
          <a:blip r:embed="rId3"/>
          <a:stretch>
            <a:fillRect/>
          </a:stretch>
        </p:blipFill>
        <p:spPr>
          <a:xfrm>
            <a:off x="3219774" y="3179614"/>
            <a:ext cx="2381839" cy="3470564"/>
          </a:xfrm>
          <a:prstGeom prst="rect">
            <a:avLst/>
          </a:prstGeom>
        </p:spPr>
      </p:pic>
      <p:pic>
        <p:nvPicPr>
          <p:cNvPr id="11" name="Picture 10">
            <a:extLst>
              <a:ext uri="{FF2B5EF4-FFF2-40B4-BE49-F238E27FC236}">
                <a16:creationId xmlns:a16="http://schemas.microsoft.com/office/drawing/2014/main" id="{5825236D-1441-9D4A-BF5D-E18AC9EC1D47}"/>
              </a:ext>
            </a:extLst>
          </p:cNvPr>
          <p:cNvPicPr>
            <a:picLocks noChangeAspect="1"/>
          </p:cNvPicPr>
          <p:nvPr/>
        </p:nvPicPr>
        <p:blipFill>
          <a:blip r:embed="rId4"/>
          <a:stretch>
            <a:fillRect/>
          </a:stretch>
        </p:blipFill>
        <p:spPr>
          <a:xfrm>
            <a:off x="6000750" y="3179615"/>
            <a:ext cx="2359766" cy="3470564"/>
          </a:xfrm>
          <a:prstGeom prst="rect">
            <a:avLst/>
          </a:prstGeom>
        </p:spPr>
      </p:pic>
      <p:pic>
        <p:nvPicPr>
          <p:cNvPr id="13" name="Picture 12">
            <a:extLst>
              <a:ext uri="{FF2B5EF4-FFF2-40B4-BE49-F238E27FC236}">
                <a16:creationId xmlns:a16="http://schemas.microsoft.com/office/drawing/2014/main" id="{C2331F84-F0CE-3949-A62D-7FBD94DABC65}"/>
              </a:ext>
            </a:extLst>
          </p:cNvPr>
          <p:cNvPicPr>
            <a:picLocks noChangeAspect="1"/>
          </p:cNvPicPr>
          <p:nvPr/>
        </p:nvPicPr>
        <p:blipFill>
          <a:blip r:embed="rId5"/>
          <a:stretch>
            <a:fillRect/>
          </a:stretch>
        </p:blipFill>
        <p:spPr>
          <a:xfrm>
            <a:off x="8811195" y="3179614"/>
            <a:ext cx="2742174" cy="3470564"/>
          </a:xfrm>
          <a:prstGeom prst="rect">
            <a:avLst/>
          </a:prstGeom>
        </p:spPr>
      </p:pic>
    </p:spTree>
    <p:extLst>
      <p:ext uri="{BB962C8B-B14F-4D97-AF65-F5344CB8AC3E}">
        <p14:creationId xmlns:p14="http://schemas.microsoft.com/office/powerpoint/2010/main" val="1878827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6F986-5E97-2D4F-A00C-6BF8C4DEF336}"/>
              </a:ext>
            </a:extLst>
          </p:cNvPr>
          <p:cNvSpPr>
            <a:spLocks noGrp="1"/>
          </p:cNvSpPr>
          <p:nvPr>
            <p:ph type="title"/>
          </p:nvPr>
        </p:nvSpPr>
        <p:spPr>
          <a:xfrm>
            <a:off x="2064328" y="-144030"/>
            <a:ext cx="10515600" cy="1325563"/>
          </a:xfrm>
        </p:spPr>
        <p:txBody>
          <a:bodyPr/>
          <a:lstStyle/>
          <a:p>
            <a:r>
              <a:rPr lang="en-US" b="1" dirty="0">
                <a:latin typeface="Times New Roman" panose="02020603050405020304" pitchFamily="18" charset="0"/>
                <a:cs typeface="Times New Roman" panose="02020603050405020304" pitchFamily="18" charset="0"/>
              </a:rPr>
              <a:t>DIFFERENTIAL DIAGNOSIS</a:t>
            </a:r>
            <a:endParaRPr lang="en-US" dirty="0">
              <a:latin typeface="Times New Roman" panose="02020603050405020304" pitchFamily="18" charset="0"/>
              <a:cs typeface="Times New Roman" panose="02020603050405020304" pitchFamily="18" charset="0"/>
            </a:endParaRPr>
          </a:p>
        </p:txBody>
      </p:sp>
      <p:pic>
        <p:nvPicPr>
          <p:cNvPr id="10" name="Content Placeholder 3" descr="MYOFASCIAL poster.fh9 3.eps">
            <a:extLst>
              <a:ext uri="{FF2B5EF4-FFF2-40B4-BE49-F238E27FC236}">
                <a16:creationId xmlns:a16="http://schemas.microsoft.com/office/drawing/2014/main" id="{4A36B445-96DC-204D-8CDB-D3003CC8D98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747" r="-3747"/>
          <a:stretch>
            <a:fillRect/>
          </a:stretch>
        </p:blipFill>
        <p:spPr>
          <a:xfrm>
            <a:off x="1143000" y="842407"/>
            <a:ext cx="9549943" cy="6015593"/>
          </a:xfrm>
        </p:spPr>
      </p:pic>
    </p:spTree>
    <p:extLst>
      <p:ext uri="{BB962C8B-B14F-4D97-AF65-F5344CB8AC3E}">
        <p14:creationId xmlns:p14="http://schemas.microsoft.com/office/powerpoint/2010/main" val="2337883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83E73A-1E51-1142-965C-C0F9DB57EF04}"/>
              </a:ext>
            </a:extLst>
          </p:cNvPr>
          <p:cNvSpPr>
            <a:spLocks noGrp="1"/>
          </p:cNvSpPr>
          <p:nvPr>
            <p:ph type="title"/>
          </p:nvPr>
        </p:nvSpPr>
        <p:spPr>
          <a:xfrm>
            <a:off x="296562" y="2589341"/>
            <a:ext cx="11081951" cy="1325563"/>
          </a:xfrm>
        </p:spPr>
        <p:txBody>
          <a:bodyPr>
            <a:normAutofit/>
          </a:bodyPr>
          <a:lstStyle/>
          <a:p>
            <a:pPr algn="ctr"/>
            <a:endParaRPr lang="en-US" sz="6000" b="1" i="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55083EE-0911-904D-B8EB-215EA44C3BDD}"/>
              </a:ext>
            </a:extLst>
          </p:cNvPr>
          <p:cNvPicPr>
            <a:picLocks noChangeAspect="1"/>
          </p:cNvPicPr>
          <p:nvPr/>
        </p:nvPicPr>
        <p:blipFill>
          <a:blip r:embed="rId2"/>
          <a:stretch>
            <a:fillRect/>
          </a:stretch>
        </p:blipFill>
        <p:spPr>
          <a:xfrm>
            <a:off x="0" y="0"/>
            <a:ext cx="12192000" cy="7451124"/>
          </a:xfrm>
          <a:prstGeom prst="rect">
            <a:avLst/>
          </a:prstGeom>
        </p:spPr>
      </p:pic>
      <p:sp>
        <p:nvSpPr>
          <p:cNvPr id="8" name="TextBox 7">
            <a:extLst>
              <a:ext uri="{FF2B5EF4-FFF2-40B4-BE49-F238E27FC236}">
                <a16:creationId xmlns:a16="http://schemas.microsoft.com/office/drawing/2014/main" id="{C5A0C497-E6CE-1F4E-9D3E-A5C17FFF7BD5}"/>
              </a:ext>
            </a:extLst>
          </p:cNvPr>
          <p:cNvSpPr txBox="1"/>
          <p:nvPr/>
        </p:nvSpPr>
        <p:spPr>
          <a:xfrm>
            <a:off x="4411361" y="533198"/>
            <a:ext cx="5362832" cy="707886"/>
          </a:xfrm>
          <a:prstGeom prst="rect">
            <a:avLst/>
          </a:prstGeom>
          <a:noFill/>
        </p:spPr>
        <p:txBody>
          <a:bodyPr wrap="square" rtlCol="0">
            <a:spAutoFit/>
          </a:bodyPr>
          <a:lstStyle/>
          <a:p>
            <a:r>
              <a:rPr lang="en-US" sz="4000" b="1" i="1" dirty="0">
                <a:latin typeface="Times New Roman" panose="02020603050405020304" pitchFamily="18" charset="0"/>
                <a:cs typeface="Times New Roman" panose="02020603050405020304" pitchFamily="18" charset="0"/>
              </a:rPr>
              <a:t>THANK YOU</a:t>
            </a:r>
          </a:p>
        </p:txBody>
      </p:sp>
      <p:sp>
        <p:nvSpPr>
          <p:cNvPr id="2" name="TextBox 1">
            <a:extLst>
              <a:ext uri="{FF2B5EF4-FFF2-40B4-BE49-F238E27FC236}">
                <a16:creationId xmlns:a16="http://schemas.microsoft.com/office/drawing/2014/main" id="{F01B1AEE-B9DF-6047-BFC7-E5414D42D0D1}"/>
              </a:ext>
            </a:extLst>
          </p:cNvPr>
          <p:cNvSpPr txBox="1"/>
          <p:nvPr/>
        </p:nvSpPr>
        <p:spPr>
          <a:xfrm>
            <a:off x="3515703" y="1361214"/>
            <a:ext cx="5160593" cy="369332"/>
          </a:xfrm>
          <a:prstGeom prst="rect">
            <a:avLst/>
          </a:prstGeom>
          <a:noFill/>
        </p:spPr>
        <p:txBody>
          <a:bodyPr wrap="square" rtlCol="0">
            <a:spAutoFit/>
          </a:bodyPr>
          <a:lstStyle/>
          <a:p>
            <a:pPr algn="ctr"/>
            <a:r>
              <a:rPr lang="en-US" b="1" i="1" dirty="0"/>
              <a:t>MEDICAL CHAMBERS: 108 HARLEY STREET</a:t>
            </a:r>
          </a:p>
        </p:txBody>
      </p:sp>
    </p:spTree>
    <p:extLst>
      <p:ext uri="{BB962C8B-B14F-4D97-AF65-F5344CB8AC3E}">
        <p14:creationId xmlns:p14="http://schemas.microsoft.com/office/powerpoint/2010/main" val="4035415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F9AD5B-27F4-5749-86C1-7A6F55A951A6}"/>
              </a:ext>
            </a:extLst>
          </p:cNvPr>
          <p:cNvSpPr>
            <a:spLocks noGrp="1"/>
          </p:cNvSpPr>
          <p:nvPr>
            <p:ph type="ctrTitle"/>
          </p:nvPr>
        </p:nvSpPr>
        <p:spPr>
          <a:xfrm>
            <a:off x="1566730" y="316193"/>
            <a:ext cx="9144000" cy="1798877"/>
          </a:xfrm>
        </p:spPr>
        <p:txBody>
          <a:bodyPr>
            <a:normAutofit/>
          </a:bodyPr>
          <a:lstStyle/>
          <a:p>
            <a:r>
              <a:rPr lang="en-GB" sz="4000" b="1" dirty="0">
                <a:solidFill>
                  <a:srgbClr val="FF0000"/>
                </a:solidFill>
                <a:latin typeface="Times New Roman" panose="02020603050405020304" pitchFamily="18" charset="0"/>
                <a:cs typeface="Times New Roman" panose="02020603050405020304" pitchFamily="18" charset="0"/>
              </a:rPr>
              <a:t>WHAT WE WILL </a:t>
            </a:r>
            <a:r>
              <a:rPr lang="en-GB" sz="5400" b="1" dirty="0">
                <a:solidFill>
                  <a:srgbClr val="FF0000"/>
                </a:solidFill>
                <a:latin typeface="Times New Roman" panose="02020603050405020304" pitchFamily="18" charset="0"/>
                <a:cs typeface="Times New Roman" panose="02020603050405020304" pitchFamily="18" charset="0"/>
              </a:rPr>
              <a:t>NOT </a:t>
            </a:r>
            <a:r>
              <a:rPr lang="en-GB" sz="4000" b="1" dirty="0">
                <a:solidFill>
                  <a:srgbClr val="FF0000"/>
                </a:solidFill>
                <a:latin typeface="Times New Roman" panose="02020603050405020304" pitchFamily="18" charset="0"/>
                <a:cs typeface="Times New Roman" panose="02020603050405020304" pitchFamily="18" charset="0"/>
              </a:rPr>
              <a:t>DISCUSS :</a:t>
            </a:r>
            <a:br>
              <a:rPr lang="en-GB" sz="4400" b="1" dirty="0">
                <a:solidFill>
                  <a:srgbClr val="FF0000"/>
                </a:solidFill>
                <a:latin typeface="Times New Roman" panose="02020603050405020304" pitchFamily="18" charset="0"/>
                <a:cs typeface="Times New Roman" panose="02020603050405020304" pitchFamily="18" charset="0"/>
              </a:rPr>
            </a:br>
            <a:r>
              <a:rPr lang="en-GB" sz="3100" b="1" dirty="0">
                <a:latin typeface="Times New Roman" panose="02020603050405020304" pitchFamily="18" charset="0"/>
                <a:cs typeface="Times New Roman" panose="02020603050405020304" pitchFamily="18" charset="0"/>
              </a:rPr>
              <a:t>ENTITIES OF LOCAL GROIN-HIP PAIN</a:t>
            </a:r>
            <a:br>
              <a:rPr lang="en-GB" sz="3100" dirty="0">
                <a:latin typeface="Times New Roman" panose="02020603050405020304" pitchFamily="18" charset="0"/>
                <a:cs typeface="Times New Roman" panose="02020603050405020304" pitchFamily="18" charset="0"/>
              </a:rPr>
            </a:br>
            <a:endParaRPr lang="en-US" sz="3100" dirty="0">
              <a:latin typeface="Times New Roman" panose="02020603050405020304" pitchFamily="18" charset="0"/>
              <a:cs typeface="Times New Roman" panose="02020603050405020304" pitchFamily="18" charset="0"/>
            </a:endParaRPr>
          </a:p>
        </p:txBody>
      </p:sp>
      <p:sp>
        <p:nvSpPr>
          <p:cNvPr id="5" name="Subtitle 4">
            <a:extLst>
              <a:ext uri="{FF2B5EF4-FFF2-40B4-BE49-F238E27FC236}">
                <a16:creationId xmlns:a16="http://schemas.microsoft.com/office/drawing/2014/main" id="{711D5F10-F84F-C34B-9EC6-E60CC0F4B295}"/>
              </a:ext>
            </a:extLst>
          </p:cNvPr>
          <p:cNvSpPr>
            <a:spLocks noGrp="1"/>
          </p:cNvSpPr>
          <p:nvPr>
            <p:ph type="subTitle" idx="1"/>
          </p:nvPr>
        </p:nvSpPr>
        <p:spPr>
          <a:xfrm>
            <a:off x="1344538" y="2311623"/>
            <a:ext cx="9144000" cy="4371188"/>
          </a:xfrm>
        </p:spPr>
        <p:txBody>
          <a:bodyPr/>
          <a:lstStyle/>
          <a:p>
            <a:pPr marL="457200" indent="-457200" algn="l">
              <a:buFont typeface="Arial" panose="020B0604020202020204" pitchFamily="34" charset="0"/>
              <a:buChar char="•"/>
            </a:pPr>
            <a:r>
              <a:rPr lang="en-GB" sz="2000" b="1" dirty="0">
                <a:latin typeface="Times New Roman" panose="02020603050405020304" pitchFamily="18" charset="0"/>
                <a:cs typeface="Times New Roman" panose="02020603050405020304" pitchFamily="18" charset="0"/>
              </a:rPr>
              <a:t>CONGENITAL</a:t>
            </a:r>
            <a:r>
              <a:rPr lang="en-GB" sz="2000" dirty="0">
                <a:latin typeface="Times New Roman" panose="02020603050405020304" pitchFamily="18" charset="0"/>
                <a:cs typeface="Times New Roman" panose="02020603050405020304" pitchFamily="18" charset="0"/>
              </a:rPr>
              <a:t>: LCPD, CAM DEFECTS</a:t>
            </a:r>
          </a:p>
          <a:p>
            <a:pPr marL="457200" indent="-457200" algn="l">
              <a:buFont typeface="Arial" panose="020B0604020202020204" pitchFamily="34" charset="0"/>
              <a:buChar char="•"/>
            </a:pPr>
            <a:r>
              <a:rPr lang="en-GB" sz="2000" b="1" dirty="0">
                <a:latin typeface="Times New Roman" panose="02020603050405020304" pitchFamily="18" charset="0"/>
                <a:cs typeface="Times New Roman" panose="02020603050405020304" pitchFamily="18" charset="0"/>
              </a:rPr>
              <a:t>INFLAMATORY</a:t>
            </a:r>
            <a:r>
              <a:rPr lang="en-GB" sz="2000" dirty="0">
                <a:latin typeface="Times New Roman" panose="02020603050405020304" pitchFamily="18" charset="0"/>
                <a:cs typeface="Times New Roman" panose="02020603050405020304" pitchFamily="18" charset="0"/>
              </a:rPr>
              <a:t>: ARTHRITIS IN ITS MANY FORMS/ LYMPHOEDEMA/ILIOPSOAS CONTRACTING OVER AN INFLAMED BURSA</a:t>
            </a:r>
            <a:r>
              <a:rPr lang="en-GB" sz="2000">
                <a:latin typeface="Times New Roman" panose="02020603050405020304" pitchFamily="18" charset="0"/>
                <a:cs typeface="Times New Roman" panose="02020603050405020304" pitchFamily="18" charset="0"/>
              </a:rPr>
              <a:t>, APPENDICITUS,ZOSTER</a:t>
            </a:r>
            <a:endParaRPr lang="en-GB" sz="2000" dirty="0">
              <a:latin typeface="Times New Roman" panose="02020603050405020304" pitchFamily="18" charset="0"/>
              <a:cs typeface="Times New Roman" panose="02020603050405020304" pitchFamily="18" charset="0"/>
            </a:endParaRPr>
          </a:p>
          <a:p>
            <a:pPr marL="457200" indent="-457200" algn="l">
              <a:buFont typeface="Arial" panose="020B0604020202020204" pitchFamily="34" charset="0"/>
              <a:buChar char="•"/>
            </a:pPr>
            <a:r>
              <a:rPr lang="en-GB" sz="2000" b="1" dirty="0">
                <a:latin typeface="Times New Roman" panose="02020603050405020304" pitchFamily="18" charset="0"/>
                <a:cs typeface="Times New Roman" panose="02020603050405020304" pitchFamily="18" charset="0"/>
              </a:rPr>
              <a:t>DEGENERATIVE:</a:t>
            </a:r>
            <a:r>
              <a:rPr lang="en-GB" sz="2000" dirty="0">
                <a:latin typeface="Times New Roman" panose="02020603050405020304" pitchFamily="18" charset="0"/>
                <a:cs typeface="Times New Roman" panose="02020603050405020304" pitchFamily="18" charset="0"/>
              </a:rPr>
              <a:t> ARTHRITIS IN ITS MANY FORMS, IMPINGEMENT SYNDROMES OF THE ACET/FEMORAL JOINT</a:t>
            </a:r>
          </a:p>
          <a:p>
            <a:pPr marL="457200" indent="-457200" algn="l">
              <a:buFont typeface="Arial" panose="020B0604020202020204" pitchFamily="34" charset="0"/>
              <a:buChar char="•"/>
            </a:pPr>
            <a:r>
              <a:rPr lang="en-GB" sz="2000" b="1" dirty="0">
                <a:latin typeface="Times New Roman" panose="02020603050405020304" pitchFamily="18" charset="0"/>
                <a:cs typeface="Times New Roman" panose="02020603050405020304" pitchFamily="18" charset="0"/>
              </a:rPr>
              <a:t>NEOPLASTIC</a:t>
            </a:r>
            <a:r>
              <a:rPr lang="en-GB" sz="2000" dirty="0">
                <a:latin typeface="Times New Roman" panose="02020603050405020304" pitchFamily="18" charset="0"/>
                <a:cs typeface="Times New Roman" panose="02020603050405020304" pitchFamily="18" charset="0"/>
              </a:rPr>
              <a:t>: METS</a:t>
            </a:r>
          </a:p>
          <a:p>
            <a:pPr marL="457200" indent="-457200" algn="l">
              <a:buFont typeface="Arial" panose="020B0604020202020204" pitchFamily="34" charset="0"/>
              <a:buChar char="•"/>
            </a:pPr>
            <a:r>
              <a:rPr lang="en-GB" sz="2000" b="1" dirty="0">
                <a:latin typeface="Times New Roman" panose="02020603050405020304" pitchFamily="18" charset="0"/>
                <a:cs typeface="Times New Roman" panose="02020603050405020304" pitchFamily="18" charset="0"/>
              </a:rPr>
              <a:t>TRAUMA</a:t>
            </a:r>
            <a:r>
              <a:rPr lang="en-GB" sz="2000" dirty="0">
                <a:latin typeface="Times New Roman" panose="02020603050405020304" pitchFamily="18" charset="0"/>
                <a:cs typeface="Times New Roman" panose="02020603050405020304" pitchFamily="18" charset="0"/>
              </a:rPr>
              <a:t>: LABRAL TEARS/DISLOCATION/ADDUCTOR STRAINS/STRESS FRACTURES/ </a:t>
            </a:r>
            <a:r>
              <a:rPr lang="en-GB" sz="2000" dirty="0">
                <a:solidFill>
                  <a:srgbClr val="FF0000"/>
                </a:solidFill>
                <a:latin typeface="Times New Roman" panose="02020603050405020304" pitchFamily="18" charset="0"/>
                <a:cs typeface="Times New Roman" panose="02020603050405020304" pitchFamily="18" charset="0"/>
              </a:rPr>
              <a:t>GILMORE GROIN</a:t>
            </a:r>
            <a:r>
              <a:rPr lang="en-GB" sz="2000" dirty="0">
                <a:latin typeface="Times New Roman" panose="02020603050405020304" pitchFamily="18" charset="0"/>
                <a:cs typeface="Times New Roman" panose="02020603050405020304" pitchFamily="18" charset="0"/>
              </a:rPr>
              <a:t>, </a:t>
            </a:r>
            <a:r>
              <a:rPr lang="en-GB" sz="2000" dirty="0">
                <a:solidFill>
                  <a:srgbClr val="FF0000"/>
                </a:solidFill>
                <a:latin typeface="Times New Roman" panose="02020603050405020304" pitchFamily="18" charset="0"/>
                <a:cs typeface="Times New Roman" panose="02020603050405020304" pitchFamily="18" charset="0"/>
              </a:rPr>
              <a:t>INGUINAL HERNIA/</a:t>
            </a:r>
            <a:r>
              <a:rPr lang="en-GB" sz="2000" dirty="0">
                <a:latin typeface="Times New Roman" panose="02020603050405020304" pitchFamily="18" charset="0"/>
                <a:cs typeface="Times New Roman" panose="02020603050405020304" pitchFamily="18" charset="0"/>
              </a:rPr>
              <a:t>AVULSIONS</a:t>
            </a:r>
          </a:p>
          <a:p>
            <a:pPr marL="457200" indent="-457200" algn="l">
              <a:buFont typeface="Arial" panose="020B0604020202020204" pitchFamily="34" charset="0"/>
              <a:buChar char="•"/>
            </a:pPr>
            <a:r>
              <a:rPr lang="en-GB" sz="2000" b="1" dirty="0">
                <a:latin typeface="Times New Roman" panose="02020603050405020304" pitchFamily="18" charset="0"/>
                <a:cs typeface="Times New Roman" panose="02020603050405020304" pitchFamily="18" charset="0"/>
              </a:rPr>
              <a:t>VASCULAR:</a:t>
            </a:r>
            <a:r>
              <a:rPr lang="en-GB" sz="2000" dirty="0">
                <a:latin typeface="Times New Roman" panose="02020603050405020304" pitchFamily="18" charset="0"/>
                <a:cs typeface="Times New Roman" panose="02020603050405020304" pitchFamily="18" charset="0"/>
              </a:rPr>
              <a:t> OCCLUSIONS OF FEMORAL ARTERY/VEIN, (BRUITS)/DVT, AVN</a:t>
            </a:r>
          </a:p>
          <a:p>
            <a:pPr marL="457200" indent="-457200" algn="l">
              <a:buFont typeface="Arial" panose="020B0604020202020204" pitchFamily="34" charset="0"/>
              <a:buChar char="•"/>
            </a:pPr>
            <a:r>
              <a:rPr lang="en-GB" sz="2000" b="1" dirty="0">
                <a:latin typeface="Times New Roman" panose="02020603050405020304" pitchFamily="18" charset="0"/>
                <a:cs typeface="Times New Roman" panose="02020603050405020304" pitchFamily="18" charset="0"/>
              </a:rPr>
              <a:t>PSYCOGENIC: </a:t>
            </a:r>
            <a:r>
              <a:rPr lang="en-GB" sz="2000" dirty="0">
                <a:latin typeface="Times New Roman" panose="02020603050405020304" pitchFamily="18" charset="0"/>
                <a:cs typeface="Times New Roman" panose="02020603050405020304" pitchFamily="18" charset="0"/>
              </a:rPr>
              <a:t>SUPRA TENTORIAL</a:t>
            </a:r>
            <a:r>
              <a:rPr lang="en-GB" sz="2000" dirty="0">
                <a:effectLst/>
                <a:latin typeface="Times New Roman" panose="02020603050405020304" pitchFamily="18" charset="0"/>
                <a:cs typeface="Times New Roman" panose="02020603050405020304" pitchFamily="18" charset="0"/>
              </a:rPr>
              <a:t>  DIAGNOSIS</a:t>
            </a:r>
            <a:endParaRPr lang="en-GB" sz="2000" dirty="0">
              <a:latin typeface="Times New Roman" panose="02020603050405020304" pitchFamily="18" charset="0"/>
              <a:cs typeface="Times New Roman" panose="02020603050405020304" pitchFamily="18" charset="0"/>
            </a:endParaRPr>
          </a:p>
          <a:p>
            <a:pPr marL="457200" indent="-457200" algn="l">
              <a:buFont typeface="Arial" panose="020B0604020202020204" pitchFamily="34" charset="0"/>
              <a:buChar char="•"/>
            </a:pPr>
            <a:endParaRPr lang="en-GB" sz="2000" dirty="0">
              <a:latin typeface="Times New Roman" panose="02020603050405020304" pitchFamily="18" charset="0"/>
              <a:cs typeface="Times New Roman" panose="02020603050405020304" pitchFamily="18" charset="0"/>
            </a:endParaRPr>
          </a:p>
          <a:p>
            <a:pPr marL="457200" indent="-457200" algn="l">
              <a:buFont typeface="Arial" panose="020B0604020202020204" pitchFamily="34" charset="0"/>
              <a:buChar char="•"/>
            </a:pPr>
            <a:endParaRPr lang="en-GB" sz="2000" dirty="0">
              <a:latin typeface="Times New Roman" panose="02020603050405020304" pitchFamily="18" charset="0"/>
              <a:cs typeface="Times New Roman" panose="02020603050405020304" pitchFamily="18" charset="0"/>
            </a:endParaRPr>
          </a:p>
          <a:p>
            <a:pPr marL="457200" indent="-457200" algn="l">
              <a:buFont typeface="Arial" panose="020B0604020202020204" pitchFamily="34" charset="0"/>
              <a:buChar char="•"/>
            </a:pPr>
            <a:endParaRPr lang="en-GB" sz="2000" dirty="0">
              <a:latin typeface="Times New Roman" panose="02020603050405020304" pitchFamily="18" charset="0"/>
              <a:cs typeface="Times New Roman" panose="02020603050405020304" pitchFamily="18" charset="0"/>
            </a:endParaRPr>
          </a:p>
          <a:p>
            <a:pPr marL="457200" indent="-457200" algn="l">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457200" indent="-457200" algn="l">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4640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E89FC-B802-2F4C-A367-76E90FD04A08}"/>
              </a:ext>
            </a:extLst>
          </p:cNvPr>
          <p:cNvSpPr>
            <a:spLocks noGrp="1"/>
          </p:cNvSpPr>
          <p:nvPr>
            <p:ph type="ctrTitle"/>
          </p:nvPr>
        </p:nvSpPr>
        <p:spPr>
          <a:xfrm>
            <a:off x="1429996" y="358922"/>
            <a:ext cx="9144000" cy="1786072"/>
          </a:xfrm>
        </p:spPr>
        <p:txBody>
          <a:bodyPr>
            <a:normAutofit/>
          </a:bodyPr>
          <a:lstStyle/>
          <a:p>
            <a:r>
              <a:rPr lang="en-GB" sz="4000" b="1" dirty="0">
                <a:solidFill>
                  <a:srgbClr val="FF0000"/>
                </a:solidFill>
                <a:latin typeface="Times New Roman" panose="02020603050405020304" pitchFamily="18" charset="0"/>
                <a:cs typeface="Times New Roman" panose="02020603050405020304" pitchFamily="18" charset="0"/>
              </a:rPr>
              <a:t>WHAT WE </a:t>
            </a:r>
            <a:r>
              <a:rPr lang="en-GB" sz="5400" b="1" dirty="0">
                <a:solidFill>
                  <a:srgbClr val="FF0000"/>
                </a:solidFill>
                <a:latin typeface="Times New Roman" panose="02020603050405020304" pitchFamily="18" charset="0"/>
                <a:cs typeface="Times New Roman" panose="02020603050405020304" pitchFamily="18" charset="0"/>
              </a:rPr>
              <a:t>WILL </a:t>
            </a:r>
            <a:r>
              <a:rPr lang="en-GB" sz="4400" b="1" dirty="0">
                <a:solidFill>
                  <a:srgbClr val="FF0000"/>
                </a:solidFill>
                <a:latin typeface="Times New Roman" panose="02020603050405020304" pitchFamily="18" charset="0"/>
                <a:cs typeface="Times New Roman" panose="02020603050405020304" pitchFamily="18" charset="0"/>
              </a:rPr>
              <a:t> </a:t>
            </a:r>
            <a:r>
              <a:rPr lang="en-GB" sz="4000" b="1" dirty="0">
                <a:solidFill>
                  <a:srgbClr val="FF0000"/>
                </a:solidFill>
                <a:latin typeface="Times New Roman" panose="02020603050405020304" pitchFamily="18" charset="0"/>
                <a:cs typeface="Times New Roman" panose="02020603050405020304" pitchFamily="18" charset="0"/>
              </a:rPr>
              <a:t>DISCUSS :</a:t>
            </a:r>
            <a:br>
              <a:rPr lang="en-GB" sz="2000" b="1" dirty="0">
                <a:solidFill>
                  <a:srgbClr val="FF0000"/>
                </a:solidFill>
                <a:latin typeface="Times New Roman" panose="02020603050405020304" pitchFamily="18" charset="0"/>
                <a:cs typeface="Times New Roman" panose="02020603050405020304" pitchFamily="18" charset="0"/>
              </a:rPr>
            </a:br>
            <a:br>
              <a:rPr lang="en-GB" sz="4400" b="1" dirty="0">
                <a:solidFill>
                  <a:srgbClr val="FF0000"/>
                </a:solidFill>
                <a:latin typeface="Times New Roman" panose="02020603050405020304" pitchFamily="18" charset="0"/>
                <a:cs typeface="Times New Roman" panose="02020603050405020304" pitchFamily="18" charset="0"/>
              </a:rPr>
            </a:br>
            <a:r>
              <a:rPr lang="en-GB" sz="2200" dirty="0">
                <a:solidFill>
                  <a:srgbClr val="FF0000"/>
                </a:solidFill>
                <a:effectLst/>
                <a:latin typeface="Times New Roman" panose="02020603050405020304" pitchFamily="18" charset="0"/>
                <a:cs typeface="Times New Roman" panose="02020603050405020304" pitchFamily="18" charset="0"/>
              </a:rPr>
              <a:t> </a:t>
            </a:r>
            <a:r>
              <a:rPr lang="en-GB" sz="2200" b="1" dirty="0"/>
              <a:t> </a:t>
            </a:r>
            <a:r>
              <a:rPr lang="en-GB" sz="2200" b="1" dirty="0">
                <a:solidFill>
                  <a:srgbClr val="FF0000"/>
                </a:solidFill>
                <a:latin typeface="Times New Roman" panose="02020603050405020304" pitchFamily="18" charset="0"/>
                <a:cs typeface="Times New Roman" panose="02020603050405020304" pitchFamily="18" charset="0"/>
              </a:rPr>
              <a:t>PAIN REFERRAL FROM DISTAL SITES TO THE   GROIN</a:t>
            </a:r>
            <a:endParaRPr lang="en-US" sz="22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7B68AA1-70CC-D041-9B45-77CAA446DC0D}"/>
              </a:ext>
            </a:extLst>
          </p:cNvPr>
          <p:cNvSpPr txBox="1"/>
          <p:nvPr/>
        </p:nvSpPr>
        <p:spPr>
          <a:xfrm>
            <a:off x="7409204" y="4332718"/>
            <a:ext cx="184731" cy="369332"/>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7CCA75C9-D268-5841-BA05-6034B59712DC}"/>
              </a:ext>
            </a:extLst>
          </p:cNvPr>
          <p:cNvPicPr/>
          <p:nvPr/>
        </p:nvPicPr>
        <p:blipFill>
          <a:blip r:embed="rId2">
            <a:extLst>
              <a:ext uri="{28A0092B-C50C-407E-A947-70E740481C1C}">
                <a14:useLocalDpi xmlns:a14="http://schemas.microsoft.com/office/drawing/2010/main" val="0"/>
              </a:ext>
            </a:extLst>
          </a:blip>
          <a:stretch>
            <a:fillRect/>
          </a:stretch>
        </p:blipFill>
        <p:spPr>
          <a:xfrm>
            <a:off x="4025069" y="2230452"/>
            <a:ext cx="3965249" cy="4469451"/>
          </a:xfrm>
          <a:prstGeom prst="rect">
            <a:avLst/>
          </a:prstGeom>
        </p:spPr>
      </p:pic>
    </p:spTree>
    <p:extLst>
      <p:ext uri="{BB962C8B-B14F-4D97-AF65-F5344CB8AC3E}">
        <p14:creationId xmlns:p14="http://schemas.microsoft.com/office/powerpoint/2010/main" val="2707505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A0A0E-6DB4-6A4D-B054-9B4A940AC51A}"/>
              </a:ext>
            </a:extLst>
          </p:cNvPr>
          <p:cNvSpPr>
            <a:spLocks noGrp="1"/>
          </p:cNvSpPr>
          <p:nvPr>
            <p:ph type="title"/>
          </p:nvPr>
        </p:nvSpPr>
        <p:spPr>
          <a:xfrm>
            <a:off x="401652" y="365125"/>
            <a:ext cx="10952148" cy="1053477"/>
          </a:xfrm>
        </p:spPr>
        <p:txBody>
          <a:bodyPr>
            <a:normAutofit fontScale="90000"/>
          </a:bodyPr>
          <a:lstStyle/>
          <a:p>
            <a:pPr algn="ctr"/>
            <a:br>
              <a:rPr lang="en-GB" sz="4000" b="1" dirty="0"/>
            </a:br>
            <a:br>
              <a:rPr lang="en-GB" sz="4000" b="1" dirty="0"/>
            </a:br>
            <a:r>
              <a:rPr lang="en-GB" sz="3600" b="1" dirty="0">
                <a:solidFill>
                  <a:srgbClr val="FF0000"/>
                </a:solidFill>
                <a:latin typeface="Times New Roman" panose="02020603050405020304" pitchFamily="18" charset="0"/>
                <a:cs typeface="Times New Roman" panose="02020603050405020304" pitchFamily="18" charset="0"/>
              </a:rPr>
              <a:t>PAIN REFERRAL FROM DISTAL SITES TO THE  GROIN</a:t>
            </a:r>
            <a:br>
              <a:rPr lang="en-GB" dirty="0"/>
            </a:br>
            <a:r>
              <a:rPr lang="en-GB" b="1" dirty="0"/>
              <a:t> </a:t>
            </a:r>
            <a:br>
              <a:rPr lang="en-GB" dirty="0"/>
            </a:br>
            <a:endParaRPr lang="en-US" dirty="0"/>
          </a:p>
        </p:txBody>
      </p:sp>
      <p:sp>
        <p:nvSpPr>
          <p:cNvPr id="3" name="Content Placeholder 2">
            <a:extLst>
              <a:ext uri="{FF2B5EF4-FFF2-40B4-BE49-F238E27FC236}">
                <a16:creationId xmlns:a16="http://schemas.microsoft.com/office/drawing/2014/main" id="{842F05BE-D3E0-724F-A4B0-98A625410F5C}"/>
              </a:ext>
            </a:extLst>
          </p:cNvPr>
          <p:cNvSpPr>
            <a:spLocks noGrp="1"/>
          </p:cNvSpPr>
          <p:nvPr>
            <p:ph idx="1"/>
          </p:nvPr>
        </p:nvSpPr>
        <p:spPr/>
        <p:txBody>
          <a:bodyPr/>
          <a:lstStyle/>
          <a:p>
            <a:r>
              <a:rPr lang="en-GB" sz="3200" b="1" dirty="0">
                <a:solidFill>
                  <a:srgbClr val="FF0000"/>
                </a:solidFill>
                <a:latin typeface="Times New Roman" panose="02020603050405020304" pitchFamily="18" charset="0"/>
                <a:cs typeface="Times New Roman" panose="02020603050405020304" pitchFamily="18" charset="0"/>
              </a:rPr>
              <a:t>VISCUS:</a:t>
            </a:r>
            <a:r>
              <a:rPr lang="en-GB" sz="3200" b="1" dirty="0">
                <a:latin typeface="Times New Roman" panose="02020603050405020304" pitchFamily="18" charset="0"/>
                <a:cs typeface="Times New Roman" panose="02020603050405020304" pitchFamily="18" charset="0"/>
              </a:rPr>
              <a:t> Urological</a:t>
            </a:r>
          </a:p>
          <a:p>
            <a:r>
              <a:rPr lang="en-GB" sz="3200" b="1" dirty="0">
                <a:solidFill>
                  <a:srgbClr val="FF0000"/>
                </a:solidFill>
                <a:latin typeface="Times New Roman" panose="02020603050405020304" pitchFamily="18" charset="0"/>
                <a:cs typeface="Times New Roman" panose="02020603050405020304" pitchFamily="18" charset="0"/>
              </a:rPr>
              <a:t>SPINE: </a:t>
            </a:r>
            <a:r>
              <a:rPr lang="en-GB" sz="3200" b="1" dirty="0">
                <a:latin typeface="Times New Roman" panose="02020603050405020304" pitchFamily="18" charset="0"/>
                <a:cs typeface="Times New Roman" panose="02020603050405020304" pitchFamily="18" charset="0"/>
              </a:rPr>
              <a:t>Neurological entrapment: facet, nerve: subcostal nerve Ilioinguinal, genitofemoral nerve. </a:t>
            </a:r>
          </a:p>
          <a:p>
            <a:pPr marL="0" indent="0">
              <a:buNone/>
            </a:pPr>
            <a:r>
              <a:rPr lang="en-GB" sz="3200" b="1" dirty="0">
                <a:latin typeface="Times New Roman" panose="02020603050405020304" pitchFamily="18" charset="0"/>
                <a:cs typeface="Times New Roman" panose="02020603050405020304" pitchFamily="18" charset="0"/>
              </a:rPr>
              <a:t>    Sacroiliac joint. </a:t>
            </a:r>
            <a:endParaRPr lang="en-GB" sz="3200" dirty="0">
              <a:latin typeface="Times New Roman" panose="02020603050405020304" pitchFamily="18" charset="0"/>
              <a:cs typeface="Times New Roman" panose="02020603050405020304" pitchFamily="18" charset="0"/>
            </a:endParaRPr>
          </a:p>
          <a:p>
            <a:r>
              <a:rPr lang="en-GB" sz="3200" b="1" dirty="0">
                <a:solidFill>
                  <a:srgbClr val="FF0000"/>
                </a:solidFill>
                <a:latin typeface="Times New Roman" panose="02020603050405020304" pitchFamily="18" charset="0"/>
                <a:cs typeface="Times New Roman" panose="02020603050405020304" pitchFamily="18" charset="0"/>
              </a:rPr>
              <a:t>MYOFASCIAL: </a:t>
            </a:r>
            <a:r>
              <a:rPr lang="en-GB" sz="3200" b="1" dirty="0">
                <a:latin typeface="Times New Roman" panose="02020603050405020304" pitchFamily="18" charset="0"/>
                <a:cs typeface="Times New Roman" panose="02020603050405020304" pitchFamily="18" charset="0"/>
              </a:rPr>
              <a:t>Iliopsoas, Adductor Magnus. External Oblique </a:t>
            </a:r>
            <a:endParaRPr lang="en-GB" sz="3200" dirty="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406107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41EE5-B163-C040-9827-5682B1CF628D}"/>
              </a:ext>
            </a:extLst>
          </p:cNvPr>
          <p:cNvSpPr>
            <a:spLocks noGrp="1"/>
          </p:cNvSpPr>
          <p:nvPr>
            <p:ph type="title"/>
          </p:nvPr>
        </p:nvSpPr>
        <p:spPr>
          <a:xfrm>
            <a:off x="838199" y="-214172"/>
            <a:ext cx="10515600" cy="1010748"/>
          </a:xfrm>
        </p:spPr>
        <p:txBody>
          <a:bodyPr>
            <a:normAutofit/>
          </a:bodyPr>
          <a:lstStyle/>
          <a:p>
            <a:pPr algn="ctr"/>
            <a:r>
              <a:rPr lang="en-GB" sz="4000" b="1" dirty="0">
                <a:solidFill>
                  <a:srgbClr val="FF0000"/>
                </a:solidFill>
                <a:latin typeface="Times New Roman" panose="02020603050405020304" pitchFamily="18" charset="0"/>
                <a:cs typeface="Times New Roman" panose="02020603050405020304" pitchFamily="18" charset="0"/>
              </a:rPr>
              <a:t>NORMAL ANATOMY:</a:t>
            </a:r>
            <a:endParaRPr lang="en-US" sz="4000"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91EB9BB-CBD8-554C-A630-21C34C72EE3A}"/>
              </a:ext>
            </a:extLst>
          </p:cNvPr>
          <p:cNvPicPr/>
          <p:nvPr/>
        </p:nvPicPr>
        <p:blipFill>
          <a:blip r:embed="rId2">
            <a:extLst>
              <a:ext uri="{28A0092B-C50C-407E-A947-70E740481C1C}">
                <a14:useLocalDpi xmlns:a14="http://schemas.microsoft.com/office/drawing/2010/main" val="0"/>
              </a:ext>
            </a:extLst>
          </a:blip>
          <a:stretch>
            <a:fillRect/>
          </a:stretch>
        </p:blipFill>
        <p:spPr>
          <a:xfrm>
            <a:off x="1458224" y="594360"/>
            <a:ext cx="3689943" cy="6183630"/>
          </a:xfrm>
          <a:prstGeom prst="rect">
            <a:avLst/>
          </a:prstGeom>
        </p:spPr>
      </p:pic>
      <p:pic>
        <p:nvPicPr>
          <p:cNvPr id="5" name="Picture 4">
            <a:extLst>
              <a:ext uri="{FF2B5EF4-FFF2-40B4-BE49-F238E27FC236}">
                <a16:creationId xmlns:a16="http://schemas.microsoft.com/office/drawing/2014/main" id="{4979F73F-B00D-FD42-B14E-CB3F383B72C6}"/>
              </a:ext>
            </a:extLst>
          </p:cNvPr>
          <p:cNvPicPr>
            <a:picLocks noChangeAspect="1"/>
          </p:cNvPicPr>
          <p:nvPr/>
        </p:nvPicPr>
        <p:blipFill>
          <a:blip r:embed="rId3"/>
          <a:stretch>
            <a:fillRect/>
          </a:stretch>
        </p:blipFill>
        <p:spPr>
          <a:xfrm>
            <a:off x="7031115" y="594360"/>
            <a:ext cx="3566466" cy="6183630"/>
          </a:xfrm>
          <a:prstGeom prst="rect">
            <a:avLst/>
          </a:prstGeom>
        </p:spPr>
      </p:pic>
    </p:spTree>
    <p:extLst>
      <p:ext uri="{BB962C8B-B14F-4D97-AF65-F5344CB8AC3E}">
        <p14:creationId xmlns:p14="http://schemas.microsoft.com/office/powerpoint/2010/main" val="1297914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F6BDA-660D-C54A-ADB2-7A02EA60DF0E}"/>
              </a:ext>
            </a:extLst>
          </p:cNvPr>
          <p:cNvSpPr>
            <a:spLocks noGrp="1"/>
          </p:cNvSpPr>
          <p:nvPr>
            <p:ph type="title"/>
          </p:nvPr>
        </p:nvSpPr>
        <p:spPr>
          <a:xfrm>
            <a:off x="778380" y="128187"/>
            <a:ext cx="10515600" cy="1059679"/>
          </a:xfrm>
        </p:spPr>
        <p:txBody>
          <a:bodyPr>
            <a:normAutofit/>
          </a:bodyPr>
          <a:lstStyle/>
          <a:p>
            <a:pPr algn="ctr"/>
            <a:r>
              <a:rPr lang="en-GB" sz="4000" b="1" dirty="0">
                <a:latin typeface="Times New Roman" panose="02020603050405020304" pitchFamily="18" charset="0"/>
                <a:cs typeface="Times New Roman" panose="02020603050405020304" pitchFamily="18" charset="0"/>
              </a:rPr>
              <a:t>THE CONUNDRUM OF PAIN REFERRAL</a:t>
            </a:r>
            <a:endParaRPr lang="en-US" sz="40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731444E5-DD30-4148-8E10-94CA39B24578}"/>
              </a:ext>
            </a:extLst>
          </p:cNvPr>
          <p:cNvPicPr/>
          <p:nvPr/>
        </p:nvPicPr>
        <p:blipFill>
          <a:blip r:embed="rId2">
            <a:extLst>
              <a:ext uri="{28A0092B-C50C-407E-A947-70E740481C1C}">
                <a14:useLocalDpi xmlns:a14="http://schemas.microsoft.com/office/drawing/2010/main" val="0"/>
              </a:ext>
            </a:extLst>
          </a:blip>
          <a:stretch>
            <a:fillRect/>
          </a:stretch>
        </p:blipFill>
        <p:spPr>
          <a:xfrm>
            <a:off x="1222049" y="1068224"/>
            <a:ext cx="9605472" cy="5563311"/>
          </a:xfrm>
          <a:prstGeom prst="rect">
            <a:avLst/>
          </a:prstGeom>
        </p:spPr>
      </p:pic>
    </p:spTree>
    <p:extLst>
      <p:ext uri="{BB962C8B-B14F-4D97-AF65-F5344CB8AC3E}">
        <p14:creationId xmlns:p14="http://schemas.microsoft.com/office/powerpoint/2010/main" val="3721108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176C4-6CD4-EA46-9EEA-9C1C17D9BEFD}"/>
              </a:ext>
            </a:extLst>
          </p:cNvPr>
          <p:cNvSpPr>
            <a:spLocks noGrp="1"/>
          </p:cNvSpPr>
          <p:nvPr>
            <p:ph type="ctrTitle"/>
          </p:nvPr>
        </p:nvSpPr>
        <p:spPr>
          <a:xfrm>
            <a:off x="68366" y="395971"/>
            <a:ext cx="11861563" cy="868807"/>
          </a:xfrm>
        </p:spPr>
        <p:txBody>
          <a:bodyPr>
            <a:normAutofit/>
          </a:bodyPr>
          <a:lstStyle/>
          <a:p>
            <a:pPr algn="ctr"/>
            <a:r>
              <a:rPr lang="en-GB" sz="4000" b="1" dirty="0">
                <a:solidFill>
                  <a:srgbClr val="FF0000"/>
                </a:solidFill>
                <a:latin typeface="Times New Roman" panose="02020603050405020304" pitchFamily="18" charset="0"/>
                <a:cs typeface="Times New Roman" panose="02020603050405020304" pitchFamily="18" charset="0"/>
              </a:rPr>
              <a:t>REFERRAL TO THE GROIN FROM AN ORGAN:</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6" name="Subtitle 5">
            <a:extLst>
              <a:ext uri="{FF2B5EF4-FFF2-40B4-BE49-F238E27FC236}">
                <a16:creationId xmlns:a16="http://schemas.microsoft.com/office/drawing/2014/main" id="{1BBADB12-BC31-E74D-AE2B-64464C93A3B2}"/>
              </a:ext>
            </a:extLst>
          </p:cNvPr>
          <p:cNvSpPr>
            <a:spLocks noGrp="1"/>
          </p:cNvSpPr>
          <p:nvPr>
            <p:ph type="subTitle" idx="1"/>
          </p:nvPr>
        </p:nvSpPr>
        <p:spPr>
          <a:xfrm>
            <a:off x="1267626" y="1264778"/>
            <a:ext cx="9144000" cy="743484"/>
          </a:xfrm>
        </p:spPr>
        <p:txBody>
          <a:bodyPr>
            <a:normAutofit lnSpcReduction="10000"/>
          </a:bodyPr>
          <a:lstStyle/>
          <a:p>
            <a:r>
              <a:rPr lang="en-GB" sz="2000" b="1" dirty="0">
                <a:latin typeface="Times New Roman" panose="02020603050405020304" pitchFamily="18" charset="0"/>
                <a:cs typeface="Times New Roman" panose="02020603050405020304" pitchFamily="18" charset="0"/>
              </a:rPr>
              <a:t>Referral from the kidney: dotted</a:t>
            </a:r>
            <a:endParaRPr lang="en-GB" sz="2000" dirty="0">
              <a:latin typeface="Times New Roman" panose="02020603050405020304" pitchFamily="18" charset="0"/>
              <a:cs typeface="Times New Roman" panose="02020603050405020304" pitchFamily="18" charset="0"/>
            </a:endParaRPr>
          </a:p>
          <a:p>
            <a:r>
              <a:rPr lang="en-GB" sz="2000" b="1" dirty="0">
                <a:latin typeface="Times New Roman" panose="02020603050405020304" pitchFamily="18" charset="0"/>
                <a:cs typeface="Times New Roman" panose="02020603050405020304" pitchFamily="18" charset="0"/>
              </a:rPr>
              <a:t>Referral from the ureter: shaded</a:t>
            </a:r>
            <a:endParaRPr lang="en-GB" sz="2000" dirty="0">
              <a:latin typeface="Times New Roman" panose="02020603050405020304" pitchFamily="18" charset="0"/>
              <a:cs typeface="Times New Roman" panose="02020603050405020304" pitchFamily="18" charset="0"/>
            </a:endParaRPr>
          </a:p>
          <a:p>
            <a:endParaRPr lang="en-US" dirty="0"/>
          </a:p>
        </p:txBody>
      </p:sp>
      <p:pic>
        <p:nvPicPr>
          <p:cNvPr id="8" name="Picture 7">
            <a:extLst>
              <a:ext uri="{FF2B5EF4-FFF2-40B4-BE49-F238E27FC236}">
                <a16:creationId xmlns:a16="http://schemas.microsoft.com/office/drawing/2014/main" id="{E0A57870-262F-C94C-97FA-53FEA7EA0905}"/>
              </a:ext>
            </a:extLst>
          </p:cNvPr>
          <p:cNvPicPr/>
          <p:nvPr/>
        </p:nvPicPr>
        <p:blipFill>
          <a:blip r:embed="rId2">
            <a:extLst>
              <a:ext uri="{28A0092B-C50C-407E-A947-70E740481C1C}">
                <a14:useLocalDpi xmlns:a14="http://schemas.microsoft.com/office/drawing/2010/main" val="0"/>
              </a:ext>
            </a:extLst>
          </a:blip>
          <a:stretch>
            <a:fillRect/>
          </a:stretch>
        </p:blipFill>
        <p:spPr>
          <a:xfrm>
            <a:off x="498996" y="1914258"/>
            <a:ext cx="8055344" cy="4683772"/>
          </a:xfrm>
          <a:prstGeom prst="rect">
            <a:avLst/>
          </a:prstGeom>
        </p:spPr>
      </p:pic>
      <p:sp>
        <p:nvSpPr>
          <p:cNvPr id="10" name="TextBox 9">
            <a:extLst>
              <a:ext uri="{FF2B5EF4-FFF2-40B4-BE49-F238E27FC236}">
                <a16:creationId xmlns:a16="http://schemas.microsoft.com/office/drawing/2014/main" id="{00D5C00B-EC47-EF4F-93E4-A3052BD6946D}"/>
              </a:ext>
            </a:extLst>
          </p:cNvPr>
          <p:cNvSpPr txBox="1"/>
          <p:nvPr/>
        </p:nvSpPr>
        <p:spPr>
          <a:xfrm>
            <a:off x="4536884" y="6413364"/>
            <a:ext cx="4064458" cy="369332"/>
          </a:xfrm>
          <a:prstGeom prst="rect">
            <a:avLst/>
          </a:prstGeom>
          <a:noFill/>
        </p:spPr>
        <p:txBody>
          <a:bodyPr wrap="square" rtlCol="0">
            <a:spAutoFit/>
          </a:bodyPr>
          <a:lstStyle/>
          <a:p>
            <a:r>
              <a:rPr lang="en-GB" sz="900" b="1" i="1" dirty="0">
                <a:latin typeface="Times New Roman" panose="02020603050405020304" pitchFamily="18" charset="0"/>
                <a:cs typeface="Times New Roman" panose="02020603050405020304" pitchFamily="18" charset="0"/>
              </a:rPr>
              <a:t>SMITH. D. GENERAL UROLOGY. Lange Medical Publ. 8</a:t>
            </a:r>
            <a:r>
              <a:rPr lang="en-GB" sz="900" b="1" i="1" baseline="30000" dirty="0">
                <a:latin typeface="Times New Roman" panose="02020603050405020304" pitchFamily="18" charset="0"/>
                <a:cs typeface="Times New Roman" panose="02020603050405020304" pitchFamily="18" charset="0"/>
              </a:rPr>
              <a:t>th</a:t>
            </a:r>
            <a:r>
              <a:rPr lang="en-GB" sz="900" b="1" i="1" dirty="0">
                <a:latin typeface="Times New Roman" panose="02020603050405020304" pitchFamily="18" charset="0"/>
                <a:cs typeface="Times New Roman" panose="02020603050405020304" pitchFamily="18" charset="0"/>
              </a:rPr>
              <a:t> Edit., Canada 1975</a:t>
            </a:r>
          </a:p>
          <a:p>
            <a:endParaRPr lang="en-US" sz="900" b="1" dirty="0"/>
          </a:p>
        </p:txBody>
      </p:sp>
      <p:sp>
        <p:nvSpPr>
          <p:cNvPr id="11" name="TextBox 10">
            <a:extLst>
              <a:ext uri="{FF2B5EF4-FFF2-40B4-BE49-F238E27FC236}">
                <a16:creationId xmlns:a16="http://schemas.microsoft.com/office/drawing/2014/main" id="{97B33267-8AD3-004D-878F-EB4D9E16DF16}"/>
              </a:ext>
            </a:extLst>
          </p:cNvPr>
          <p:cNvSpPr txBox="1"/>
          <p:nvPr/>
        </p:nvSpPr>
        <p:spPr>
          <a:xfrm>
            <a:off x="8648344" y="3758791"/>
            <a:ext cx="3418318" cy="2339102"/>
          </a:xfrm>
          <a:prstGeom prst="rect">
            <a:avLst/>
          </a:prstGeom>
          <a:noFill/>
        </p:spPr>
        <p:txBody>
          <a:bodyPr wrap="square" rtlCol="0">
            <a:spAutoFit/>
          </a:bodyPr>
          <a:lstStyle/>
          <a:p>
            <a:r>
              <a:rPr lang="en-GB" sz="1600" b="1" dirty="0">
                <a:latin typeface="Times New Roman" panose="02020603050405020304" pitchFamily="18" charset="0"/>
                <a:cs typeface="Times New Roman" panose="02020603050405020304" pitchFamily="18" charset="0"/>
              </a:rPr>
              <a:t>PAIN IS DEEP AND DEFFUSE, POOR AND UNRELIABLE LOCALISATION. POOR CORRELATION BETWEEN THE AMOUNT OF VISCERAL PATHOLOGY AND INTENSITY OF PAIN.</a:t>
            </a:r>
            <a:endParaRPr lang="en-GB" sz="1600" dirty="0">
              <a:latin typeface="Times New Roman" panose="02020603050405020304" pitchFamily="18" charset="0"/>
              <a:cs typeface="Times New Roman" panose="02020603050405020304" pitchFamily="18" charset="0"/>
            </a:endParaRPr>
          </a:p>
          <a:p>
            <a:r>
              <a:rPr lang="en-GB" sz="1600" b="1" dirty="0">
                <a:latin typeface="Times New Roman" panose="02020603050405020304" pitchFamily="18" charset="0"/>
                <a:cs typeface="Times New Roman" panose="02020603050405020304" pitchFamily="18" charset="0"/>
              </a:rPr>
              <a:t> </a:t>
            </a:r>
            <a:endParaRPr lang="en-GB" sz="16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22053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FDCE3-9FCD-3844-AA16-2A064B5BF241}"/>
              </a:ext>
            </a:extLst>
          </p:cNvPr>
          <p:cNvSpPr>
            <a:spLocks noGrp="1"/>
          </p:cNvSpPr>
          <p:nvPr>
            <p:ph type="title"/>
          </p:nvPr>
        </p:nvSpPr>
        <p:spPr/>
        <p:txBody>
          <a:bodyPr>
            <a:normAutofit fontScale="90000"/>
          </a:bodyPr>
          <a:lstStyle/>
          <a:p>
            <a:pPr algn="ctr"/>
            <a:r>
              <a:rPr lang="en-GB" dirty="0">
                <a:latin typeface="Times New Roman" panose="02020603050405020304" pitchFamily="18" charset="0"/>
                <a:cs typeface="Times New Roman" panose="02020603050405020304" pitchFamily="18" charset="0"/>
              </a:rPr>
              <a:t> </a:t>
            </a:r>
            <a:r>
              <a:rPr lang="en-GB" b="1" dirty="0">
                <a:solidFill>
                  <a:srgbClr val="FF0000"/>
                </a:solidFill>
                <a:latin typeface="Times New Roman" panose="02020603050405020304" pitchFamily="18" charset="0"/>
                <a:cs typeface="Times New Roman" panose="02020603050405020304" pitchFamily="18" charset="0"/>
              </a:rPr>
              <a:t>THE SPINE: </a:t>
            </a:r>
            <a:br>
              <a:rPr lang="en-GB" dirty="0">
                <a:solidFill>
                  <a:srgbClr val="FF0000"/>
                </a:solidFill>
                <a:latin typeface="Times New Roman" panose="02020603050405020304" pitchFamily="18" charset="0"/>
                <a:cs typeface="Times New Roman" panose="02020603050405020304" pitchFamily="18" charset="0"/>
              </a:rPr>
            </a:br>
            <a:r>
              <a:rPr lang="en-GB" sz="3600" dirty="0">
                <a:latin typeface="Times New Roman" panose="02020603050405020304" pitchFamily="18" charset="0"/>
                <a:cs typeface="Times New Roman" panose="02020603050405020304" pitchFamily="18" charset="0"/>
              </a:rPr>
              <a:t>REFERRAL OF PAIN TO THE GROIN FROM THE SPINE</a:t>
            </a:r>
            <a:endParaRPr lang="en-US" sz="3600" dirty="0">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F06E12B5-49DF-374F-B9A7-1BD46E559C87}"/>
              </a:ext>
            </a:extLst>
          </p:cNvPr>
          <p:cNvSpPr>
            <a:spLocks noGrp="1"/>
          </p:cNvSpPr>
          <p:nvPr>
            <p:ph idx="1"/>
          </p:nvPr>
        </p:nvSpPr>
        <p:spPr>
          <a:xfrm>
            <a:off x="533400" y="1836016"/>
            <a:ext cx="11125200" cy="4351338"/>
          </a:xfrm>
        </p:spPr>
        <p:txBody>
          <a:bodyPr/>
          <a:lstStyle/>
          <a:p>
            <a:pPr marL="0" indent="0">
              <a:buNone/>
            </a:pPr>
            <a:r>
              <a:rPr lang="en-GB" b="1" dirty="0">
                <a:solidFill>
                  <a:srgbClr val="FF0000"/>
                </a:solidFill>
                <a:latin typeface="Times New Roman" panose="02020603050405020304" pitchFamily="18" charset="0"/>
                <a:cs typeface="Times New Roman" panose="02020603050405020304" pitchFamily="18" charset="0"/>
              </a:rPr>
              <a:t>3 IMPORTANT CONCEPTS TO REMEMBER ABOUT THE SPINE!</a:t>
            </a:r>
            <a:endParaRPr lang="en-GB" dirty="0">
              <a:solidFill>
                <a:srgbClr val="FF0000"/>
              </a:solidFill>
              <a:latin typeface="Times New Roman" panose="02020603050405020304" pitchFamily="18" charset="0"/>
              <a:cs typeface="Times New Roman" panose="02020603050405020304" pitchFamily="18" charset="0"/>
            </a:endParaRPr>
          </a:p>
          <a:p>
            <a:endParaRPr lang="en-US" dirty="0">
              <a:solidFill>
                <a:srgbClr val="FF0000"/>
              </a:solidFill>
            </a:endParaRPr>
          </a:p>
        </p:txBody>
      </p:sp>
      <p:sp>
        <p:nvSpPr>
          <p:cNvPr id="6" name="TextBox 5">
            <a:extLst>
              <a:ext uri="{FF2B5EF4-FFF2-40B4-BE49-F238E27FC236}">
                <a16:creationId xmlns:a16="http://schemas.microsoft.com/office/drawing/2014/main" id="{789E176C-4FB9-7743-A6D3-2D48A25F7A09}"/>
              </a:ext>
            </a:extLst>
          </p:cNvPr>
          <p:cNvSpPr txBox="1"/>
          <p:nvPr/>
        </p:nvSpPr>
        <p:spPr>
          <a:xfrm>
            <a:off x="654627" y="2628900"/>
            <a:ext cx="11170228" cy="3046988"/>
          </a:xfrm>
          <a:prstGeom prst="rect">
            <a:avLst/>
          </a:prstGeom>
          <a:noFill/>
        </p:spPr>
        <p:txBody>
          <a:bodyPr wrap="square" rtlCol="0">
            <a:spAutoFit/>
          </a:bodyPr>
          <a:lstStyle/>
          <a:p>
            <a:pPr marL="285750" indent="-285750">
              <a:buFont typeface="Arial" panose="020B0604020202020204" pitchFamily="34" charset="0"/>
              <a:buChar char="•"/>
            </a:pPr>
            <a:r>
              <a:rPr lang="en-GB" sz="3200" b="1" dirty="0">
                <a:latin typeface="Times New Roman" panose="02020603050405020304" pitchFamily="18" charset="0"/>
                <a:cs typeface="Times New Roman" panose="02020603050405020304" pitchFamily="18" charset="0"/>
              </a:rPr>
              <a:t>SIMILAR SPINAL STRUCTURES PROVOKE SIMILAR PAIN PATTERNS IN DIFFERENT PATIENTS!</a:t>
            </a:r>
          </a:p>
          <a:p>
            <a:pPr marL="285750" indent="-285750">
              <a:buFont typeface="Arial" panose="020B0604020202020204" pitchFamily="34" charset="0"/>
              <a:buChar char="•"/>
            </a:pPr>
            <a:r>
              <a:rPr lang="en-GB" sz="3200" b="1" dirty="0">
                <a:latin typeface="Times New Roman" panose="02020603050405020304" pitchFamily="18" charset="0"/>
                <a:cs typeface="Times New Roman" panose="02020603050405020304" pitchFamily="18" charset="0"/>
              </a:rPr>
              <a:t>RADIOLOGISTS AND ORTHOPAEDIC SURGEONS STUDY THEIR IMAGES SEPERATELY!</a:t>
            </a:r>
          </a:p>
          <a:p>
            <a:pPr marL="285750" indent="-285750">
              <a:buFont typeface="Arial" panose="020B0604020202020204" pitchFamily="34" charset="0"/>
              <a:buChar char="•"/>
            </a:pPr>
            <a:r>
              <a:rPr lang="en-GB" sz="3200" b="1" dirty="0">
                <a:latin typeface="Times New Roman" panose="02020603050405020304" pitchFamily="18" charset="0"/>
                <a:cs typeface="Times New Roman" panose="02020603050405020304" pitchFamily="18" charset="0"/>
              </a:rPr>
              <a:t>PATHOLOGIC STRUCTURES ON IMAGING, IN ASYMPTOMATIC PATIENTS!</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80075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2807</TotalTime>
  <Words>902</Words>
  <Application>Microsoft Macintosh PowerPoint</Application>
  <PresentationFormat>Widescreen</PresentationFormat>
  <Paragraphs>83</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Times New Roman</vt:lpstr>
      <vt:lpstr>Office Theme</vt:lpstr>
      <vt:lpstr>GROIN PAIN REFERRAL FROM DISTAL SITES </vt:lpstr>
      <vt:lpstr>A DIAGNOSTIC DILEMMA :</vt:lpstr>
      <vt:lpstr>WHAT WE WILL NOT DISCUSS : ENTITIES OF LOCAL GROIN-HIP PAIN </vt:lpstr>
      <vt:lpstr>WHAT WE WILL  DISCUSS :    PAIN REFERRAL FROM DISTAL SITES TO THE   GROIN</vt:lpstr>
      <vt:lpstr>  PAIN REFERRAL FROM DISTAL SITES TO THE  GROIN   </vt:lpstr>
      <vt:lpstr>NORMAL ANATOMY:</vt:lpstr>
      <vt:lpstr>THE CONUNDRUM OF PAIN REFERRAL</vt:lpstr>
      <vt:lpstr>REFERRAL TO THE GROIN FROM AN ORGAN:</vt:lpstr>
      <vt:lpstr> THE SPINE:  REFERRAL OF PAIN TO THE GROIN FROM THE SPINE</vt:lpstr>
      <vt:lpstr>SIMILAR SPINAL STRUCTURES PROVOKE                 SIMILAR PAIN PATTERNS IN DIFF. PTS. </vt:lpstr>
      <vt:lpstr>RADIOLOGISTS AND ORTHOPAEDIC SURGEONS STUDY THEIR IMAGES SEPERATELY   </vt:lpstr>
      <vt:lpstr>DISC ABNORMALITIES IN ASYMPTOMATIC SUBJECTS </vt:lpstr>
      <vt:lpstr>REFERRAL TO THE GROIN FROM SPINAL STRUCTURES </vt:lpstr>
      <vt:lpstr>NERVE ROOT PAIN REFERRING TO THE GROIN</vt:lpstr>
      <vt:lpstr>FACET JOINT PAIN REFERRING TO THE GROIN </vt:lpstr>
      <vt:lpstr>FACET JOINT PAIN REFERRING TO THE GROIN </vt:lpstr>
      <vt:lpstr>SACROILIAC JOINT (SIJ) Controversy: 1</vt:lpstr>
      <vt:lpstr>SACROILIAC JOINT (SIJ) Controversy: 2</vt:lpstr>
      <vt:lpstr>Referred pain location depends on the affected section of the sacroiliac joint</vt:lpstr>
      <vt:lpstr>PAIN REFERRAL FROM MUSCLE </vt:lpstr>
      <vt:lpstr>PowerPoint Presentation</vt:lpstr>
      <vt:lpstr>MUSCLE, (MYOFASCIAL TRIGGER POINT),        REFERRAL TO THE GROIN   </vt:lpstr>
      <vt:lpstr>DIFFERENTIAL DIAGNOSIS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GROIN PAIN REFERRAL FROM DISTAL SITES </dc:title>
  <dc:creator>Ashton Vice</dc:creator>
  <cp:lastModifiedBy>Ashton Vice</cp:lastModifiedBy>
  <cp:revision>35</cp:revision>
  <dcterms:created xsi:type="dcterms:W3CDTF">2018-09-05T08:47:37Z</dcterms:created>
  <dcterms:modified xsi:type="dcterms:W3CDTF">2018-09-16T07:01:59Z</dcterms:modified>
</cp:coreProperties>
</file>